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67" r:id="rId3"/>
    <p:sldId id="406" r:id="rId4"/>
    <p:sldId id="408" r:id="rId5"/>
    <p:sldId id="409" r:id="rId6"/>
    <p:sldId id="339" r:id="rId7"/>
    <p:sldId id="410" r:id="rId8"/>
    <p:sldId id="368" r:id="rId9"/>
    <p:sldId id="399" r:id="rId10"/>
    <p:sldId id="344" r:id="rId11"/>
    <p:sldId id="455" r:id="rId12"/>
    <p:sldId id="456" r:id="rId13"/>
    <p:sldId id="337" r:id="rId14"/>
    <p:sldId id="379" r:id="rId15"/>
    <p:sldId id="380" r:id="rId16"/>
    <p:sldId id="453" r:id="rId17"/>
    <p:sldId id="384" r:id="rId18"/>
    <p:sldId id="346" r:id="rId19"/>
  </p:sldIdLst>
  <p:sldSz cx="9144000" cy="6858000" type="screen4x3"/>
  <p:notesSz cx="6797675" cy="987425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F94"/>
    <a:srgbClr val="009999"/>
    <a:srgbClr val="FF9797"/>
    <a:srgbClr val="FFCC00"/>
    <a:srgbClr val="006600"/>
    <a:srgbClr val="00A94F"/>
    <a:srgbClr val="00589A"/>
    <a:srgbClr val="6699FF"/>
    <a:srgbClr val="FF9900"/>
    <a:srgbClr val="FBC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 autoAdjust="0"/>
    <p:restoredTop sz="94639" autoAdjust="0"/>
  </p:normalViewPr>
  <p:slideViewPr>
    <p:cSldViewPr>
      <p:cViewPr>
        <p:scale>
          <a:sx n="70" d="100"/>
          <a:sy n="70" d="100"/>
        </p:scale>
        <p:origin x="1736" y="14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171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9FECD1-E5D0-43AA-BCCE-7ABA2000E49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54A40DC-E7C4-4EE6-A03B-C10054EC29FD}">
      <dgm:prSet phldrT="[Texto]" custT="1"/>
      <dgm:spPr/>
      <dgm:t>
        <a:bodyPr/>
        <a:lstStyle/>
        <a:p>
          <a:r>
            <a:rPr lang="es-MX" sz="1600" b="1" i="1" dirty="0" smtClean="0">
              <a:latin typeface="Futura Lt" pitchFamily="34" charset="0"/>
            </a:rPr>
            <a:t>Contribuir a mejorar  el estado de salud de los niños menores de 5 años en situación de pobreza extrema</a:t>
          </a:r>
          <a:endParaRPr lang="es-MX" sz="1600" dirty="0"/>
        </a:p>
      </dgm:t>
    </dgm:pt>
    <dgm:pt modelId="{85D781AF-1DDF-4476-804F-E99958584177}" type="parTrans" cxnId="{1588D7FC-01F8-4917-BED5-7CB5523B5AAA}">
      <dgm:prSet/>
      <dgm:spPr/>
      <dgm:t>
        <a:bodyPr/>
        <a:lstStyle/>
        <a:p>
          <a:endParaRPr lang="es-MX"/>
        </a:p>
      </dgm:t>
    </dgm:pt>
    <dgm:pt modelId="{7D50D336-5BAD-470D-8B8A-57F56DEC62A5}" type="sibTrans" cxnId="{1588D7FC-01F8-4917-BED5-7CB5523B5AAA}">
      <dgm:prSet/>
      <dgm:spPr/>
      <dgm:t>
        <a:bodyPr/>
        <a:lstStyle/>
        <a:p>
          <a:endParaRPr lang="es-MX"/>
        </a:p>
      </dgm:t>
    </dgm:pt>
    <dgm:pt modelId="{44371C90-E060-45C0-B0BD-FB478207E95E}">
      <dgm:prSet custT="1"/>
      <dgm:spPr/>
      <dgm:t>
        <a:bodyPr/>
        <a:lstStyle/>
        <a:p>
          <a:r>
            <a:rPr lang="es-MX" sz="1400" b="1" dirty="0" smtClean="0">
              <a:latin typeface="Arial" pitchFamily="34" charset="0"/>
              <a:cs typeface="Arial" pitchFamily="34" charset="0"/>
            </a:rPr>
            <a:t>Objetivo Estratégico de la Dependencia y/o Entidad</a:t>
          </a:r>
          <a:r>
            <a:rPr lang="es-MX" sz="1400" dirty="0" smtClean="0">
              <a:latin typeface="Arial" pitchFamily="34" charset="0"/>
              <a:cs typeface="Arial" pitchFamily="34" charset="0"/>
            </a:rPr>
            <a:t>. </a:t>
          </a:r>
          <a:r>
            <a:rPr lang="es-MX" sz="1100" dirty="0" smtClean="0">
              <a:latin typeface="Arial" pitchFamily="34" charset="0"/>
              <a:cs typeface="Arial" pitchFamily="34" charset="0"/>
            </a:rPr>
            <a:t>Contribuir al desarrollo sano e integral de la niñez mexicana garantizando la atención a sus necesidades de salud y alimentación</a:t>
          </a:r>
          <a:endParaRPr lang="es-MX" sz="1400" dirty="0">
            <a:latin typeface="Arial" pitchFamily="34" charset="0"/>
            <a:cs typeface="Arial" pitchFamily="34" charset="0"/>
          </a:endParaRPr>
        </a:p>
      </dgm:t>
    </dgm:pt>
    <dgm:pt modelId="{EFE82D14-877F-4E11-B0B4-682A548E8137}" type="parTrans" cxnId="{6C39A0E9-F18C-45DC-B669-8A2E74C55E03}">
      <dgm:prSet/>
      <dgm:spPr/>
      <dgm:t>
        <a:bodyPr/>
        <a:lstStyle/>
        <a:p>
          <a:endParaRPr lang="es-MX"/>
        </a:p>
      </dgm:t>
    </dgm:pt>
    <dgm:pt modelId="{A4E6DD45-D55B-41B8-A055-5C327BC3D99F}" type="sibTrans" cxnId="{6C39A0E9-F18C-45DC-B669-8A2E74C55E03}">
      <dgm:prSet/>
      <dgm:spPr/>
      <dgm:t>
        <a:bodyPr/>
        <a:lstStyle/>
        <a:p>
          <a:endParaRPr lang="es-MX"/>
        </a:p>
      </dgm:t>
    </dgm:pt>
    <dgm:pt modelId="{7B253081-1348-4330-8A19-177D71C8ACA7}">
      <dgm:prSet custT="1"/>
      <dgm:spPr/>
      <dgm:t>
        <a:bodyPr/>
        <a:lstStyle/>
        <a:p>
          <a:r>
            <a:rPr lang="es-MX" sz="1400" b="1" dirty="0" smtClean="0">
              <a:latin typeface="Futura Lt" pitchFamily="34" charset="0"/>
            </a:rPr>
            <a:t>Objetivo Nacional  (PND</a:t>
          </a:r>
          <a:r>
            <a:rPr lang="es-MX" sz="1400" dirty="0" smtClean="0">
              <a:latin typeface="Futura Lt" pitchFamily="34" charset="0"/>
            </a:rPr>
            <a:t>).</a:t>
          </a:r>
          <a:r>
            <a:rPr lang="es-MX" sz="1050" dirty="0" smtClean="0">
              <a:latin typeface="Futura Lt" pitchFamily="34" charset="0"/>
            </a:rPr>
            <a:t/>
          </a:r>
          <a:br>
            <a:rPr lang="es-MX" sz="1050" dirty="0" smtClean="0">
              <a:latin typeface="Futura Lt" pitchFamily="34" charset="0"/>
            </a:rPr>
          </a:br>
          <a:r>
            <a:rPr lang="es-MX" sz="1100" dirty="0" smtClean="0">
              <a:latin typeface="Futura Lt" pitchFamily="34" charset="0"/>
            </a:rPr>
            <a:t>Promover el desarrollo sano e integral de la niñez mexicana garantizando el pleno respeto de sus derechos, la atención a sus necesidades de salud, alimentación, educación y vivienda, y promoviendo el desarrollo pleno de sus capacidades</a:t>
          </a:r>
          <a:endParaRPr lang="es-MX" sz="1050" dirty="0" smtClean="0">
            <a:latin typeface="Futura Lt" pitchFamily="34" charset="0"/>
          </a:endParaRPr>
        </a:p>
      </dgm:t>
    </dgm:pt>
    <dgm:pt modelId="{9578D1C2-BB2F-4A17-AF84-13704C54867B}" type="parTrans" cxnId="{01F6E184-91E5-491D-9F21-B417698EFD8E}">
      <dgm:prSet/>
      <dgm:spPr/>
      <dgm:t>
        <a:bodyPr/>
        <a:lstStyle/>
        <a:p>
          <a:endParaRPr lang="es-MX"/>
        </a:p>
      </dgm:t>
    </dgm:pt>
    <dgm:pt modelId="{05EF899B-96B1-4847-B3D8-C4AE0AF174C1}" type="sibTrans" cxnId="{01F6E184-91E5-491D-9F21-B417698EFD8E}">
      <dgm:prSet/>
      <dgm:spPr/>
      <dgm:t>
        <a:bodyPr/>
        <a:lstStyle/>
        <a:p>
          <a:endParaRPr lang="es-MX"/>
        </a:p>
      </dgm:t>
    </dgm:pt>
    <dgm:pt modelId="{DE41102D-B99C-4C8C-A603-A5EAC0E45F7E}" type="pres">
      <dgm:prSet presAssocID="{949FECD1-E5D0-43AA-BCCE-7ABA2000E492}" presName="CompostProcess" presStyleCnt="0">
        <dgm:presLayoutVars>
          <dgm:dir/>
          <dgm:resizeHandles val="exact"/>
        </dgm:presLayoutVars>
      </dgm:prSet>
      <dgm:spPr/>
    </dgm:pt>
    <dgm:pt modelId="{EDE99F12-FC37-4955-BF52-20893568C2FC}" type="pres">
      <dgm:prSet presAssocID="{949FECD1-E5D0-43AA-BCCE-7ABA2000E492}" presName="arrow" presStyleLbl="bgShp" presStyleIdx="0" presStyleCnt="1" custScaleX="101078"/>
      <dgm:spPr/>
      <dgm:t>
        <a:bodyPr/>
        <a:lstStyle/>
        <a:p>
          <a:endParaRPr lang="es-MX"/>
        </a:p>
      </dgm:t>
    </dgm:pt>
    <dgm:pt modelId="{194D3DDC-5E10-4B68-B811-055579D7BFA1}" type="pres">
      <dgm:prSet presAssocID="{949FECD1-E5D0-43AA-BCCE-7ABA2000E492}" presName="linearProcess" presStyleCnt="0"/>
      <dgm:spPr/>
    </dgm:pt>
    <dgm:pt modelId="{C72F38A5-8DE6-4385-A329-D0F88DFE1BC4}" type="pres">
      <dgm:prSet presAssocID="{454A40DC-E7C4-4EE6-A03B-C10054EC29FD}" presName="textNode" presStyleLbl="node1" presStyleIdx="0" presStyleCnt="3" custScaleX="100545" custScaleY="11331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28DE6CD-3241-431D-ACCD-A443A92F23CD}" type="pres">
      <dgm:prSet presAssocID="{7D50D336-5BAD-470D-8B8A-57F56DEC62A5}" presName="sibTrans" presStyleCnt="0"/>
      <dgm:spPr/>
    </dgm:pt>
    <dgm:pt modelId="{D68F3DAA-AEE0-4DEE-86BB-ADBD9DEABB46}" type="pres">
      <dgm:prSet presAssocID="{44371C90-E060-45C0-B0BD-FB478207E95E}" presName="textNode" presStyleLbl="node1" presStyleIdx="1" presStyleCnt="3" custScaleX="100545" custScaleY="11331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C259B0-8C04-472D-BEB0-24C0546BBD06}" type="pres">
      <dgm:prSet presAssocID="{A4E6DD45-D55B-41B8-A055-5C327BC3D99F}" presName="sibTrans" presStyleCnt="0"/>
      <dgm:spPr/>
    </dgm:pt>
    <dgm:pt modelId="{26CC4F3A-8C92-45CD-9531-C57946583739}" type="pres">
      <dgm:prSet presAssocID="{7B253081-1348-4330-8A19-177D71C8ACA7}" presName="textNode" presStyleLbl="node1" presStyleIdx="2" presStyleCnt="3" custScaleX="100545" custScaleY="11331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C39A0E9-F18C-45DC-B669-8A2E74C55E03}" srcId="{949FECD1-E5D0-43AA-BCCE-7ABA2000E492}" destId="{44371C90-E060-45C0-B0BD-FB478207E95E}" srcOrd="1" destOrd="0" parTransId="{EFE82D14-877F-4E11-B0B4-682A548E8137}" sibTransId="{A4E6DD45-D55B-41B8-A055-5C327BC3D99F}"/>
    <dgm:cxn modelId="{D5ACD0A9-EBC2-4FF2-924F-C995AD412CE4}" type="presOf" srcId="{454A40DC-E7C4-4EE6-A03B-C10054EC29FD}" destId="{C72F38A5-8DE6-4385-A329-D0F88DFE1BC4}" srcOrd="0" destOrd="0" presId="urn:microsoft.com/office/officeart/2005/8/layout/hProcess9"/>
    <dgm:cxn modelId="{84A7BFD3-ABEF-4DCF-B5B4-180AF89379B3}" type="presOf" srcId="{949FECD1-E5D0-43AA-BCCE-7ABA2000E492}" destId="{DE41102D-B99C-4C8C-A603-A5EAC0E45F7E}" srcOrd="0" destOrd="0" presId="urn:microsoft.com/office/officeart/2005/8/layout/hProcess9"/>
    <dgm:cxn modelId="{1588D7FC-01F8-4917-BED5-7CB5523B5AAA}" srcId="{949FECD1-E5D0-43AA-BCCE-7ABA2000E492}" destId="{454A40DC-E7C4-4EE6-A03B-C10054EC29FD}" srcOrd="0" destOrd="0" parTransId="{85D781AF-1DDF-4476-804F-E99958584177}" sibTransId="{7D50D336-5BAD-470D-8B8A-57F56DEC62A5}"/>
    <dgm:cxn modelId="{01F6E184-91E5-491D-9F21-B417698EFD8E}" srcId="{949FECD1-E5D0-43AA-BCCE-7ABA2000E492}" destId="{7B253081-1348-4330-8A19-177D71C8ACA7}" srcOrd="2" destOrd="0" parTransId="{9578D1C2-BB2F-4A17-AF84-13704C54867B}" sibTransId="{05EF899B-96B1-4847-B3D8-C4AE0AF174C1}"/>
    <dgm:cxn modelId="{5481AD43-54C5-421D-BD5F-CC50A309D0C1}" type="presOf" srcId="{7B253081-1348-4330-8A19-177D71C8ACA7}" destId="{26CC4F3A-8C92-45CD-9531-C57946583739}" srcOrd="0" destOrd="0" presId="urn:microsoft.com/office/officeart/2005/8/layout/hProcess9"/>
    <dgm:cxn modelId="{5376097B-021C-4A35-9AB6-86FE2305FF8C}" type="presOf" srcId="{44371C90-E060-45C0-B0BD-FB478207E95E}" destId="{D68F3DAA-AEE0-4DEE-86BB-ADBD9DEABB46}" srcOrd="0" destOrd="0" presId="urn:microsoft.com/office/officeart/2005/8/layout/hProcess9"/>
    <dgm:cxn modelId="{9EB4CC46-175B-432C-A07B-0CC2A10D9771}" type="presParOf" srcId="{DE41102D-B99C-4C8C-A603-A5EAC0E45F7E}" destId="{EDE99F12-FC37-4955-BF52-20893568C2FC}" srcOrd="0" destOrd="0" presId="urn:microsoft.com/office/officeart/2005/8/layout/hProcess9"/>
    <dgm:cxn modelId="{6EE6F904-4344-4DD1-B627-E13114D6FA73}" type="presParOf" srcId="{DE41102D-B99C-4C8C-A603-A5EAC0E45F7E}" destId="{194D3DDC-5E10-4B68-B811-055579D7BFA1}" srcOrd="1" destOrd="0" presId="urn:microsoft.com/office/officeart/2005/8/layout/hProcess9"/>
    <dgm:cxn modelId="{60D8AD97-4455-4529-94DC-8C493A4D0BBB}" type="presParOf" srcId="{194D3DDC-5E10-4B68-B811-055579D7BFA1}" destId="{C72F38A5-8DE6-4385-A329-D0F88DFE1BC4}" srcOrd="0" destOrd="0" presId="urn:microsoft.com/office/officeart/2005/8/layout/hProcess9"/>
    <dgm:cxn modelId="{6732FF43-C06D-40BD-A2A9-A88CB2C64870}" type="presParOf" srcId="{194D3DDC-5E10-4B68-B811-055579D7BFA1}" destId="{E28DE6CD-3241-431D-ACCD-A443A92F23CD}" srcOrd="1" destOrd="0" presId="urn:microsoft.com/office/officeart/2005/8/layout/hProcess9"/>
    <dgm:cxn modelId="{3BAABC5D-C922-41E7-8E26-46058D218BE6}" type="presParOf" srcId="{194D3DDC-5E10-4B68-B811-055579D7BFA1}" destId="{D68F3DAA-AEE0-4DEE-86BB-ADBD9DEABB46}" srcOrd="2" destOrd="0" presId="urn:microsoft.com/office/officeart/2005/8/layout/hProcess9"/>
    <dgm:cxn modelId="{1BBAB0CD-D31F-4CC8-9F1F-B2E36CCA2DAB}" type="presParOf" srcId="{194D3DDC-5E10-4B68-B811-055579D7BFA1}" destId="{24C259B0-8C04-472D-BEB0-24C0546BBD06}" srcOrd="3" destOrd="0" presId="urn:microsoft.com/office/officeart/2005/8/layout/hProcess9"/>
    <dgm:cxn modelId="{7E0AB3CA-3481-40B7-9C6D-4036B38A89BB}" type="presParOf" srcId="{194D3DDC-5E10-4B68-B811-055579D7BFA1}" destId="{26CC4F3A-8C92-45CD-9531-C5794658373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6B8B26-3DC2-41E7-9267-20DFEE8C354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3E37D41-5DFF-4BE8-AB18-9F580DFA992B}">
      <dgm:prSet phldrT="[Texto]" custT="1"/>
      <dgm:spPr/>
      <dgm:t>
        <a:bodyPr/>
        <a:lstStyle/>
        <a:p>
          <a:r>
            <a:rPr lang="es-MX" sz="1600" b="1" i="1" dirty="0" smtClean="0">
              <a:latin typeface="Arial" pitchFamily="34" charset="0"/>
              <a:cs typeface="Arial" pitchFamily="34" charset="0"/>
            </a:rPr>
            <a:t>Los niños menores de 5 años, integrantes de las familias en pobreza extrema beneficiarias, disminuyen sus niveles de desnutrición.</a:t>
          </a:r>
          <a:endParaRPr lang="es-MX" sz="1600" dirty="0">
            <a:latin typeface="Arial" pitchFamily="34" charset="0"/>
            <a:cs typeface="Arial" pitchFamily="34" charset="0"/>
          </a:endParaRPr>
        </a:p>
      </dgm:t>
    </dgm:pt>
    <dgm:pt modelId="{ACF4819F-EEC2-4AD4-B934-29314853B621}" type="parTrans" cxnId="{D4CE4D93-A0E5-4328-B5CE-5DDBACBC1BB4}">
      <dgm:prSet/>
      <dgm:spPr/>
      <dgm:t>
        <a:bodyPr/>
        <a:lstStyle/>
        <a:p>
          <a:endParaRPr lang="es-MX"/>
        </a:p>
      </dgm:t>
    </dgm:pt>
    <dgm:pt modelId="{92DF454E-89B6-4C20-940A-19538DB54BAB}" type="sibTrans" cxnId="{D4CE4D93-A0E5-4328-B5CE-5DDBACBC1BB4}">
      <dgm:prSet/>
      <dgm:spPr/>
      <dgm:t>
        <a:bodyPr/>
        <a:lstStyle/>
        <a:p>
          <a:endParaRPr lang="es-MX"/>
        </a:p>
      </dgm:t>
    </dgm:pt>
    <dgm:pt modelId="{385DD3FC-7A7C-4AC4-9BF9-F9A9B419E374}">
      <dgm:prSet phldrT="[Texto]" custT="1"/>
      <dgm:spPr/>
      <dgm:t>
        <a:bodyPr/>
        <a:lstStyle/>
        <a:p>
          <a:r>
            <a:rPr lang="es-MX" sz="1800" b="1" dirty="0" smtClean="0">
              <a:latin typeface="Arial" pitchFamily="34" charset="0"/>
              <a:cs typeface="Arial" pitchFamily="34" charset="0"/>
            </a:rPr>
            <a:t>Fin</a:t>
          </a:r>
          <a:r>
            <a:rPr lang="es-MX" sz="1600" dirty="0" smtClean="0">
              <a:latin typeface="Arial" pitchFamily="34" charset="0"/>
              <a:cs typeface="Arial" pitchFamily="34" charset="0"/>
            </a:rPr>
            <a:t>: Contribuir a mejorar el estado de salud de los niños menores de 5 años en situación de pobreza extrema.</a:t>
          </a:r>
          <a:endParaRPr lang="es-MX" sz="1600" dirty="0">
            <a:latin typeface="Arial" pitchFamily="34" charset="0"/>
            <a:cs typeface="Arial" pitchFamily="34" charset="0"/>
          </a:endParaRPr>
        </a:p>
      </dgm:t>
    </dgm:pt>
    <dgm:pt modelId="{706DB3F1-2E9D-4AA2-848D-A512B42EA61B}" type="parTrans" cxnId="{58F6E08F-8FFB-4398-8B22-4BE2AC3FAE00}">
      <dgm:prSet/>
      <dgm:spPr/>
      <dgm:t>
        <a:bodyPr/>
        <a:lstStyle/>
        <a:p>
          <a:endParaRPr lang="es-MX"/>
        </a:p>
      </dgm:t>
    </dgm:pt>
    <dgm:pt modelId="{D54B4EC0-D007-4D9B-9AFF-2CACEBFD8C90}" type="sibTrans" cxnId="{58F6E08F-8FFB-4398-8B22-4BE2AC3FAE00}">
      <dgm:prSet/>
      <dgm:spPr/>
      <dgm:t>
        <a:bodyPr/>
        <a:lstStyle/>
        <a:p>
          <a:endParaRPr lang="es-MX"/>
        </a:p>
      </dgm:t>
    </dgm:pt>
    <dgm:pt modelId="{BCEBD41C-F142-4C8C-BFFB-CD88E3EC4CF4}" type="pres">
      <dgm:prSet presAssocID="{9D6B8B26-3DC2-41E7-9267-20DFEE8C3542}" presName="CompostProcess" presStyleCnt="0">
        <dgm:presLayoutVars>
          <dgm:dir/>
          <dgm:resizeHandles val="exact"/>
        </dgm:presLayoutVars>
      </dgm:prSet>
      <dgm:spPr/>
    </dgm:pt>
    <dgm:pt modelId="{3D586E3B-F135-40A4-A17A-394810F60EA7}" type="pres">
      <dgm:prSet presAssocID="{9D6B8B26-3DC2-41E7-9267-20DFEE8C3542}" presName="arrow" presStyleLbl="bgShp" presStyleIdx="0" presStyleCnt="1"/>
      <dgm:spPr/>
    </dgm:pt>
    <dgm:pt modelId="{949092DB-4922-43A2-9902-E5ED852C1B2F}" type="pres">
      <dgm:prSet presAssocID="{9D6B8B26-3DC2-41E7-9267-20DFEE8C3542}" presName="linearProcess" presStyleCnt="0"/>
      <dgm:spPr/>
    </dgm:pt>
    <dgm:pt modelId="{346AC256-6414-404F-9BAE-7797816ECE20}" type="pres">
      <dgm:prSet presAssocID="{13E37D41-5DFF-4BE8-AB18-9F580DFA992B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E735537-3241-4CB7-8542-929BDFECE311}" type="pres">
      <dgm:prSet presAssocID="{92DF454E-89B6-4C20-940A-19538DB54BAB}" presName="sibTrans" presStyleCnt="0"/>
      <dgm:spPr/>
    </dgm:pt>
    <dgm:pt modelId="{A41CD5CF-80D4-45AA-A7D5-5BC89561BEC3}" type="pres">
      <dgm:prSet presAssocID="{385DD3FC-7A7C-4AC4-9BF9-F9A9B419E374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58A4E84-2A2C-456B-80A5-94D6775512DE}" type="presOf" srcId="{13E37D41-5DFF-4BE8-AB18-9F580DFA992B}" destId="{346AC256-6414-404F-9BAE-7797816ECE20}" srcOrd="0" destOrd="0" presId="urn:microsoft.com/office/officeart/2005/8/layout/hProcess9"/>
    <dgm:cxn modelId="{D4CE4D93-A0E5-4328-B5CE-5DDBACBC1BB4}" srcId="{9D6B8B26-3DC2-41E7-9267-20DFEE8C3542}" destId="{13E37D41-5DFF-4BE8-AB18-9F580DFA992B}" srcOrd="0" destOrd="0" parTransId="{ACF4819F-EEC2-4AD4-B934-29314853B621}" sibTransId="{92DF454E-89B6-4C20-940A-19538DB54BAB}"/>
    <dgm:cxn modelId="{D542C024-A95F-4DFB-B4BC-DBD121FD71A5}" type="presOf" srcId="{9D6B8B26-3DC2-41E7-9267-20DFEE8C3542}" destId="{BCEBD41C-F142-4C8C-BFFB-CD88E3EC4CF4}" srcOrd="0" destOrd="0" presId="urn:microsoft.com/office/officeart/2005/8/layout/hProcess9"/>
    <dgm:cxn modelId="{58F6E08F-8FFB-4398-8B22-4BE2AC3FAE00}" srcId="{9D6B8B26-3DC2-41E7-9267-20DFEE8C3542}" destId="{385DD3FC-7A7C-4AC4-9BF9-F9A9B419E374}" srcOrd="1" destOrd="0" parTransId="{706DB3F1-2E9D-4AA2-848D-A512B42EA61B}" sibTransId="{D54B4EC0-D007-4D9B-9AFF-2CACEBFD8C90}"/>
    <dgm:cxn modelId="{50F8C59A-A349-43CD-B00F-5988830ED32C}" type="presOf" srcId="{385DD3FC-7A7C-4AC4-9BF9-F9A9B419E374}" destId="{A41CD5CF-80D4-45AA-A7D5-5BC89561BEC3}" srcOrd="0" destOrd="0" presId="urn:microsoft.com/office/officeart/2005/8/layout/hProcess9"/>
    <dgm:cxn modelId="{0346C9EC-936C-4F22-8556-5E94C488A02D}" type="presParOf" srcId="{BCEBD41C-F142-4C8C-BFFB-CD88E3EC4CF4}" destId="{3D586E3B-F135-40A4-A17A-394810F60EA7}" srcOrd="0" destOrd="0" presId="urn:microsoft.com/office/officeart/2005/8/layout/hProcess9"/>
    <dgm:cxn modelId="{A0E8DF70-65E0-4431-A20B-B15EA75CFA26}" type="presParOf" srcId="{BCEBD41C-F142-4C8C-BFFB-CD88E3EC4CF4}" destId="{949092DB-4922-43A2-9902-E5ED852C1B2F}" srcOrd="1" destOrd="0" presId="urn:microsoft.com/office/officeart/2005/8/layout/hProcess9"/>
    <dgm:cxn modelId="{4DF02201-72B3-46EF-ACF2-9E5715F135AB}" type="presParOf" srcId="{949092DB-4922-43A2-9902-E5ED852C1B2F}" destId="{346AC256-6414-404F-9BAE-7797816ECE20}" srcOrd="0" destOrd="0" presId="urn:microsoft.com/office/officeart/2005/8/layout/hProcess9"/>
    <dgm:cxn modelId="{DEFED040-149E-482F-9C3A-6627659C8117}" type="presParOf" srcId="{949092DB-4922-43A2-9902-E5ED852C1B2F}" destId="{7E735537-3241-4CB7-8542-929BDFECE311}" srcOrd="1" destOrd="0" presId="urn:microsoft.com/office/officeart/2005/8/layout/hProcess9"/>
    <dgm:cxn modelId="{191E9806-19E5-40C5-B393-3DA24F5E2210}" type="presParOf" srcId="{949092DB-4922-43A2-9902-E5ED852C1B2F}" destId="{A41CD5CF-80D4-45AA-A7D5-5BC89561BEC3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4B4602-5FE9-4F29-854B-AA458593078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9B399D2-33AC-4871-8DDF-E34B8B691751}">
      <dgm:prSet phldrT="[Texto]" custT="1"/>
      <dgm:spPr/>
      <dgm:t>
        <a:bodyPr/>
        <a:lstStyle/>
        <a:p>
          <a:r>
            <a:rPr lang="es-MX" sz="1600" b="1" dirty="0" smtClean="0">
              <a:latin typeface="Arial" pitchFamily="34" charset="0"/>
              <a:cs typeface="Arial" pitchFamily="34" charset="0"/>
            </a:rPr>
            <a:t>1) Paquete básico de servicios de salud</a:t>
          </a:r>
        </a:p>
        <a:p>
          <a:r>
            <a:rPr lang="es-MX" sz="1600" b="1" dirty="0" smtClean="0">
              <a:latin typeface="Arial" pitchFamily="34" charset="0"/>
              <a:cs typeface="Arial" pitchFamily="34" charset="0"/>
            </a:rPr>
            <a:t>2) Complemento alimenticio</a:t>
          </a:r>
          <a:endParaRPr lang="es-MX" sz="1600" dirty="0">
            <a:latin typeface="Arial" pitchFamily="34" charset="0"/>
            <a:cs typeface="Arial" pitchFamily="34" charset="0"/>
          </a:endParaRPr>
        </a:p>
      </dgm:t>
    </dgm:pt>
    <dgm:pt modelId="{13F8C91F-FC72-4536-91BF-4ACAEE42D208}" type="parTrans" cxnId="{1F624DA3-E7D7-4411-BCBA-251B41E2DD0B}">
      <dgm:prSet/>
      <dgm:spPr/>
      <dgm:t>
        <a:bodyPr/>
        <a:lstStyle/>
        <a:p>
          <a:endParaRPr lang="es-MX"/>
        </a:p>
      </dgm:t>
    </dgm:pt>
    <dgm:pt modelId="{3ED767A7-F03B-44DA-B89E-787D1300BEAA}" type="sibTrans" cxnId="{1F624DA3-E7D7-4411-BCBA-251B41E2DD0B}">
      <dgm:prSet/>
      <dgm:spPr/>
      <dgm:t>
        <a:bodyPr/>
        <a:lstStyle/>
        <a:p>
          <a:endParaRPr lang="es-MX"/>
        </a:p>
      </dgm:t>
    </dgm:pt>
    <dgm:pt modelId="{569D98D1-6D58-4D08-83ED-37CD3F08EF28}">
      <dgm:prSet phldrT="[Texto]" custT="1"/>
      <dgm:spPr/>
      <dgm:t>
        <a:bodyPr/>
        <a:lstStyle/>
        <a:p>
          <a:r>
            <a:rPr lang="es-MX" sz="1800" b="1" dirty="0" smtClean="0">
              <a:latin typeface="Arial" pitchFamily="34" charset="0"/>
              <a:cs typeface="Arial" pitchFamily="34" charset="0"/>
            </a:rPr>
            <a:t>Propósito</a:t>
          </a:r>
          <a:r>
            <a:rPr lang="es-MX" sz="1600" dirty="0" smtClean="0">
              <a:latin typeface="Futura Lt" pitchFamily="34" charset="0"/>
            </a:rPr>
            <a:t>: </a:t>
          </a:r>
          <a:r>
            <a:rPr lang="es-MX" sz="1600" dirty="0" smtClean="0">
              <a:latin typeface="Arial" pitchFamily="34" charset="0"/>
              <a:cs typeface="Arial" pitchFamily="34" charset="0"/>
            </a:rPr>
            <a:t>Los niños menores de 5 años, integrantes de las familias en pobreza extrema beneficiarias, disminuyen sus niveles de desnutrición</a:t>
          </a:r>
          <a:endParaRPr lang="es-MX" sz="1600" dirty="0">
            <a:latin typeface="Arial" pitchFamily="34" charset="0"/>
            <a:cs typeface="Arial" pitchFamily="34" charset="0"/>
          </a:endParaRPr>
        </a:p>
      </dgm:t>
    </dgm:pt>
    <dgm:pt modelId="{512E62B7-B5CF-4AE6-B7B0-1D37E6BE471A}" type="parTrans" cxnId="{B7551ADE-DBFB-4C24-8D70-1C6DF278647C}">
      <dgm:prSet/>
      <dgm:spPr/>
      <dgm:t>
        <a:bodyPr/>
        <a:lstStyle/>
        <a:p>
          <a:endParaRPr lang="es-MX"/>
        </a:p>
      </dgm:t>
    </dgm:pt>
    <dgm:pt modelId="{6DB8DB8E-2AB9-404A-B513-9600DE9992E5}" type="sibTrans" cxnId="{B7551ADE-DBFB-4C24-8D70-1C6DF278647C}">
      <dgm:prSet/>
      <dgm:spPr/>
      <dgm:t>
        <a:bodyPr/>
        <a:lstStyle/>
        <a:p>
          <a:endParaRPr lang="es-MX"/>
        </a:p>
      </dgm:t>
    </dgm:pt>
    <dgm:pt modelId="{6F5631C6-565F-43B6-BA99-38BCAB15E32B}" type="pres">
      <dgm:prSet presAssocID="{A64B4602-5FE9-4F29-854B-AA458593078F}" presName="CompostProcess" presStyleCnt="0">
        <dgm:presLayoutVars>
          <dgm:dir/>
          <dgm:resizeHandles val="exact"/>
        </dgm:presLayoutVars>
      </dgm:prSet>
      <dgm:spPr/>
    </dgm:pt>
    <dgm:pt modelId="{2DB8F348-B4B6-4866-8A6F-8BCF9388AC72}" type="pres">
      <dgm:prSet presAssocID="{A64B4602-5FE9-4F29-854B-AA458593078F}" presName="arrow" presStyleLbl="bgShp" presStyleIdx="0" presStyleCnt="1"/>
      <dgm:spPr/>
    </dgm:pt>
    <dgm:pt modelId="{1B6E35FA-DD0D-4FAC-BA40-35E5E2A1F22A}" type="pres">
      <dgm:prSet presAssocID="{A64B4602-5FE9-4F29-854B-AA458593078F}" presName="linearProcess" presStyleCnt="0"/>
      <dgm:spPr/>
    </dgm:pt>
    <dgm:pt modelId="{E606828B-A44E-4107-91B4-17F4BA13D40C}" type="pres">
      <dgm:prSet presAssocID="{39B399D2-33AC-4871-8DDF-E34B8B691751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C92DD7-9B6D-4590-A4D5-0980EA374E11}" type="pres">
      <dgm:prSet presAssocID="{3ED767A7-F03B-44DA-B89E-787D1300BEAA}" presName="sibTrans" presStyleCnt="0"/>
      <dgm:spPr/>
    </dgm:pt>
    <dgm:pt modelId="{CD89EFE7-D297-451A-81DC-824E4412CFEB}" type="pres">
      <dgm:prSet presAssocID="{569D98D1-6D58-4D08-83ED-37CD3F08EF28}" presName="textNode" presStyleLbl="node1" presStyleIdx="1" presStyleCnt="2" custLinFactNeighborX="11947" custLinFactNeighborY="-166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7551ADE-DBFB-4C24-8D70-1C6DF278647C}" srcId="{A64B4602-5FE9-4F29-854B-AA458593078F}" destId="{569D98D1-6D58-4D08-83ED-37CD3F08EF28}" srcOrd="1" destOrd="0" parTransId="{512E62B7-B5CF-4AE6-B7B0-1D37E6BE471A}" sibTransId="{6DB8DB8E-2AB9-404A-B513-9600DE9992E5}"/>
    <dgm:cxn modelId="{D24D0884-3C7A-4067-A2B3-7DEA2978311C}" type="presOf" srcId="{569D98D1-6D58-4D08-83ED-37CD3F08EF28}" destId="{CD89EFE7-D297-451A-81DC-824E4412CFEB}" srcOrd="0" destOrd="0" presId="urn:microsoft.com/office/officeart/2005/8/layout/hProcess9"/>
    <dgm:cxn modelId="{CA2CEC64-3ADF-4F1C-842F-25CA84197727}" type="presOf" srcId="{A64B4602-5FE9-4F29-854B-AA458593078F}" destId="{6F5631C6-565F-43B6-BA99-38BCAB15E32B}" srcOrd="0" destOrd="0" presId="urn:microsoft.com/office/officeart/2005/8/layout/hProcess9"/>
    <dgm:cxn modelId="{72C7A6B4-E8D8-423E-A19F-F83841AB1889}" type="presOf" srcId="{39B399D2-33AC-4871-8DDF-E34B8B691751}" destId="{E606828B-A44E-4107-91B4-17F4BA13D40C}" srcOrd="0" destOrd="0" presId="urn:microsoft.com/office/officeart/2005/8/layout/hProcess9"/>
    <dgm:cxn modelId="{1F624DA3-E7D7-4411-BCBA-251B41E2DD0B}" srcId="{A64B4602-5FE9-4F29-854B-AA458593078F}" destId="{39B399D2-33AC-4871-8DDF-E34B8B691751}" srcOrd="0" destOrd="0" parTransId="{13F8C91F-FC72-4536-91BF-4ACAEE42D208}" sibTransId="{3ED767A7-F03B-44DA-B89E-787D1300BEAA}"/>
    <dgm:cxn modelId="{55B647EA-08C9-47BA-8D5E-1C576D24116F}" type="presParOf" srcId="{6F5631C6-565F-43B6-BA99-38BCAB15E32B}" destId="{2DB8F348-B4B6-4866-8A6F-8BCF9388AC72}" srcOrd="0" destOrd="0" presId="urn:microsoft.com/office/officeart/2005/8/layout/hProcess9"/>
    <dgm:cxn modelId="{363AA679-0FFD-4AC3-917F-E2EFC92FC767}" type="presParOf" srcId="{6F5631C6-565F-43B6-BA99-38BCAB15E32B}" destId="{1B6E35FA-DD0D-4FAC-BA40-35E5E2A1F22A}" srcOrd="1" destOrd="0" presId="urn:microsoft.com/office/officeart/2005/8/layout/hProcess9"/>
    <dgm:cxn modelId="{0AF0A908-63B1-46F8-B3A0-ED0952A3FD6C}" type="presParOf" srcId="{1B6E35FA-DD0D-4FAC-BA40-35E5E2A1F22A}" destId="{E606828B-A44E-4107-91B4-17F4BA13D40C}" srcOrd="0" destOrd="0" presId="urn:microsoft.com/office/officeart/2005/8/layout/hProcess9"/>
    <dgm:cxn modelId="{A4F456BA-4B4F-4023-B0D4-802C521AE99B}" type="presParOf" srcId="{1B6E35FA-DD0D-4FAC-BA40-35E5E2A1F22A}" destId="{E9C92DD7-9B6D-4590-A4D5-0980EA374E11}" srcOrd="1" destOrd="0" presId="urn:microsoft.com/office/officeart/2005/8/layout/hProcess9"/>
    <dgm:cxn modelId="{B02EA7DC-8EC1-49D5-8371-B6155E27C8D5}" type="presParOf" srcId="{1B6E35FA-DD0D-4FAC-BA40-35E5E2A1F22A}" destId="{CD89EFE7-D297-451A-81DC-824E4412CFEB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4DF6C1-B65D-4A80-B7A7-A433C388344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342F595-F263-488C-BD75-3D0C251C6D79}">
      <dgm:prSet phldrT="[Texto]" custT="1"/>
      <dgm:spPr/>
      <dgm:t>
        <a:bodyPr/>
        <a:lstStyle/>
        <a:p>
          <a:r>
            <a:rPr lang="es-MX" sz="1200" dirty="0" smtClean="0">
              <a:latin typeface="Futura Lt" pitchFamily="34" charset="0"/>
            </a:rPr>
            <a:t>(1.0) </a:t>
          </a:r>
          <a:r>
            <a:rPr lang="es-MX" sz="1200" b="1" dirty="0" smtClean="0">
              <a:latin typeface="Futura Lt" pitchFamily="34" charset="0"/>
            </a:rPr>
            <a:t>Conformación del padrón de familias beneficiarias con niños menores de 5 años</a:t>
          </a:r>
        </a:p>
        <a:p>
          <a:r>
            <a:rPr lang="es-MX" sz="1200" b="1" dirty="0" smtClean="0">
              <a:latin typeface="Futura Lt" pitchFamily="34" charset="0"/>
            </a:rPr>
            <a:t/>
          </a:r>
          <a:br>
            <a:rPr lang="es-MX" sz="1200" b="1" dirty="0" smtClean="0">
              <a:latin typeface="Futura Lt" pitchFamily="34" charset="0"/>
            </a:rPr>
          </a:br>
          <a:r>
            <a:rPr lang="es-MX" sz="1200" dirty="0" smtClean="0">
              <a:latin typeface="Futura Lt" pitchFamily="34" charset="0"/>
            </a:rPr>
            <a:t>(1.1) </a:t>
          </a:r>
          <a:r>
            <a:rPr lang="es-MX" sz="1200" b="1" dirty="0" smtClean="0">
              <a:latin typeface="Futura Lt" pitchFamily="34" charset="0"/>
            </a:rPr>
            <a:t>Adquisición de equipo médico para hospitales y clínicas</a:t>
          </a:r>
        </a:p>
        <a:p>
          <a:r>
            <a:rPr lang="es-MX" sz="1200" b="1" dirty="0" smtClean="0">
              <a:latin typeface="Futura Lt" pitchFamily="34" charset="0"/>
            </a:rPr>
            <a:t/>
          </a:r>
          <a:br>
            <a:rPr lang="es-MX" sz="1200" b="1" dirty="0" smtClean="0">
              <a:latin typeface="Futura Lt" pitchFamily="34" charset="0"/>
            </a:rPr>
          </a:br>
          <a:r>
            <a:rPr lang="es-MX" sz="1200" dirty="0" smtClean="0">
              <a:latin typeface="Futura Lt" pitchFamily="34" charset="0"/>
            </a:rPr>
            <a:t>(1.2) </a:t>
          </a:r>
          <a:r>
            <a:rPr lang="es-MX" sz="1200" b="1" dirty="0" smtClean="0">
              <a:latin typeface="Futura Lt" pitchFamily="34" charset="0"/>
            </a:rPr>
            <a:t>Instalación de equipos</a:t>
          </a:r>
        </a:p>
        <a:p>
          <a:r>
            <a:rPr lang="es-MX" sz="1200" b="1" dirty="0" smtClean="0">
              <a:latin typeface="Futura Lt" pitchFamily="34" charset="0"/>
            </a:rPr>
            <a:t/>
          </a:r>
          <a:br>
            <a:rPr lang="es-MX" sz="1200" b="1" dirty="0" smtClean="0">
              <a:latin typeface="Futura Lt" pitchFamily="34" charset="0"/>
            </a:rPr>
          </a:br>
          <a:r>
            <a:rPr lang="es-MX" sz="1200" dirty="0" smtClean="0">
              <a:latin typeface="Futura Lt" pitchFamily="34" charset="0"/>
            </a:rPr>
            <a:t>(1.3) </a:t>
          </a:r>
          <a:r>
            <a:rPr lang="es-MX" sz="1200" b="1" dirty="0" smtClean="0">
              <a:latin typeface="Futura Lt" pitchFamily="34" charset="0"/>
            </a:rPr>
            <a:t>Realización de cursos de capacitación a doctores y enfermeras para el otorgamiento de servicios básicos de salud</a:t>
          </a:r>
          <a:br>
            <a:rPr lang="es-MX" sz="1200" b="1" dirty="0" smtClean="0">
              <a:latin typeface="Futura Lt" pitchFamily="34" charset="0"/>
            </a:rPr>
          </a:br>
          <a:r>
            <a:rPr lang="es-MX" sz="1200" b="1" dirty="0" smtClean="0">
              <a:latin typeface="Futura Lt" pitchFamily="34" charset="0"/>
            </a:rPr>
            <a:t>- Presupuesto Federal</a:t>
          </a:r>
          <a:br>
            <a:rPr lang="es-MX" sz="1200" b="1" dirty="0" smtClean="0">
              <a:latin typeface="Futura Lt" pitchFamily="34" charset="0"/>
            </a:rPr>
          </a:br>
          <a:r>
            <a:rPr lang="es-MX" sz="1200" b="1" dirty="0" smtClean="0">
              <a:latin typeface="Futura Lt" pitchFamily="34" charset="0"/>
            </a:rPr>
            <a:t>- Residentes para levantamiento de cédula de beneficiario</a:t>
          </a:r>
          <a:endParaRPr lang="es-MX" sz="1200" dirty="0"/>
        </a:p>
      </dgm:t>
    </dgm:pt>
    <dgm:pt modelId="{0A060A19-757E-4066-B5E7-8F65EEC0F3AA}" type="parTrans" cxnId="{7E67D1EB-E8DE-4FC9-98A5-F2A02415557B}">
      <dgm:prSet/>
      <dgm:spPr/>
      <dgm:t>
        <a:bodyPr/>
        <a:lstStyle/>
        <a:p>
          <a:endParaRPr lang="es-MX"/>
        </a:p>
      </dgm:t>
    </dgm:pt>
    <dgm:pt modelId="{009F225B-DF7B-4259-B13A-36205DA319DC}" type="sibTrans" cxnId="{7E67D1EB-E8DE-4FC9-98A5-F2A02415557B}">
      <dgm:prSet/>
      <dgm:spPr/>
      <dgm:t>
        <a:bodyPr/>
        <a:lstStyle/>
        <a:p>
          <a:endParaRPr lang="es-MX"/>
        </a:p>
      </dgm:t>
    </dgm:pt>
    <dgm:pt modelId="{D02832AC-00C0-402C-952F-85EEAF6E8229}">
      <dgm:prSet phldrT="[Texto]" custT="1"/>
      <dgm:spPr/>
      <dgm:t>
        <a:bodyPr/>
        <a:lstStyle/>
        <a:p>
          <a:r>
            <a:rPr lang="es-MX" sz="2400" b="1" dirty="0" smtClean="0">
              <a:latin typeface="Futura Lt" pitchFamily="34" charset="0"/>
            </a:rPr>
            <a:t>Componente</a:t>
          </a:r>
          <a:r>
            <a:rPr lang="es-MX" sz="2600" dirty="0" smtClean="0">
              <a:latin typeface="Futura Lt" pitchFamily="34" charset="0"/>
            </a:rPr>
            <a:t>:</a:t>
          </a:r>
          <a:r>
            <a:rPr lang="es-MX" sz="2000" dirty="0" smtClean="0">
              <a:latin typeface="Futura Lt" pitchFamily="34" charset="0"/>
            </a:rPr>
            <a:t> (1) Paquete Básico de Servicios de Salud</a:t>
          </a:r>
          <a:endParaRPr lang="es-MX" sz="2000" dirty="0"/>
        </a:p>
      </dgm:t>
    </dgm:pt>
    <dgm:pt modelId="{8BE45C1B-AECA-459A-BBDF-0B7012D72B06}" type="parTrans" cxnId="{69B7C7CA-AE8D-4753-8EE9-397F0D4228BD}">
      <dgm:prSet/>
      <dgm:spPr/>
      <dgm:t>
        <a:bodyPr/>
        <a:lstStyle/>
        <a:p>
          <a:endParaRPr lang="es-MX"/>
        </a:p>
      </dgm:t>
    </dgm:pt>
    <dgm:pt modelId="{490B8055-73CF-468B-A4B2-292481B5C72D}" type="sibTrans" cxnId="{69B7C7CA-AE8D-4753-8EE9-397F0D4228BD}">
      <dgm:prSet/>
      <dgm:spPr/>
      <dgm:t>
        <a:bodyPr/>
        <a:lstStyle/>
        <a:p>
          <a:endParaRPr lang="es-MX"/>
        </a:p>
      </dgm:t>
    </dgm:pt>
    <dgm:pt modelId="{172706D6-37F4-4133-8B43-92F11A6E710E}" type="pres">
      <dgm:prSet presAssocID="{B74DF6C1-B65D-4A80-B7A7-A433C388344E}" presName="CompostProcess" presStyleCnt="0">
        <dgm:presLayoutVars>
          <dgm:dir/>
          <dgm:resizeHandles val="exact"/>
        </dgm:presLayoutVars>
      </dgm:prSet>
      <dgm:spPr/>
    </dgm:pt>
    <dgm:pt modelId="{2DF37BF4-FBDC-44A9-B45C-9101899573D0}" type="pres">
      <dgm:prSet presAssocID="{B74DF6C1-B65D-4A80-B7A7-A433C388344E}" presName="arrow" presStyleLbl="bgShp" presStyleIdx="0" presStyleCnt="1"/>
      <dgm:spPr/>
    </dgm:pt>
    <dgm:pt modelId="{CA96A8EA-165C-4CCA-ADAF-3D97E227B2E9}" type="pres">
      <dgm:prSet presAssocID="{B74DF6C1-B65D-4A80-B7A7-A433C388344E}" presName="linearProcess" presStyleCnt="0"/>
      <dgm:spPr/>
    </dgm:pt>
    <dgm:pt modelId="{1245E7F7-78E0-413F-8BB2-E75B2944CEEA}" type="pres">
      <dgm:prSet presAssocID="{B342F595-F263-488C-BD75-3D0C251C6D79}" presName="textNode" presStyleLbl="node1" presStyleIdx="0" presStyleCnt="2" custScaleX="121600" custScaleY="25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CFC4439-C648-40C6-948D-8C3566998EF7}" type="pres">
      <dgm:prSet presAssocID="{009F225B-DF7B-4259-B13A-36205DA319DC}" presName="sibTrans" presStyleCnt="0"/>
      <dgm:spPr/>
    </dgm:pt>
    <dgm:pt modelId="{CA7200D8-5054-479F-949C-3E7320B8B67C}" type="pres">
      <dgm:prSet presAssocID="{D02832AC-00C0-402C-952F-85EEAF6E8229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53BB03C-8DFB-419E-AC99-7F876C24C6BE}" type="presOf" srcId="{B74DF6C1-B65D-4A80-B7A7-A433C388344E}" destId="{172706D6-37F4-4133-8B43-92F11A6E710E}" srcOrd="0" destOrd="0" presId="urn:microsoft.com/office/officeart/2005/8/layout/hProcess9"/>
    <dgm:cxn modelId="{0131B3BA-AC32-436C-A381-0DFAA20E540A}" type="presOf" srcId="{D02832AC-00C0-402C-952F-85EEAF6E8229}" destId="{CA7200D8-5054-479F-949C-3E7320B8B67C}" srcOrd="0" destOrd="0" presId="urn:microsoft.com/office/officeart/2005/8/layout/hProcess9"/>
    <dgm:cxn modelId="{7E67D1EB-E8DE-4FC9-98A5-F2A02415557B}" srcId="{B74DF6C1-B65D-4A80-B7A7-A433C388344E}" destId="{B342F595-F263-488C-BD75-3D0C251C6D79}" srcOrd="0" destOrd="0" parTransId="{0A060A19-757E-4066-B5E7-8F65EEC0F3AA}" sibTransId="{009F225B-DF7B-4259-B13A-36205DA319DC}"/>
    <dgm:cxn modelId="{891B4098-727C-4105-88D1-0F9422225935}" type="presOf" srcId="{B342F595-F263-488C-BD75-3D0C251C6D79}" destId="{1245E7F7-78E0-413F-8BB2-E75B2944CEEA}" srcOrd="0" destOrd="0" presId="urn:microsoft.com/office/officeart/2005/8/layout/hProcess9"/>
    <dgm:cxn modelId="{69B7C7CA-AE8D-4753-8EE9-397F0D4228BD}" srcId="{B74DF6C1-B65D-4A80-B7A7-A433C388344E}" destId="{D02832AC-00C0-402C-952F-85EEAF6E8229}" srcOrd="1" destOrd="0" parTransId="{8BE45C1B-AECA-459A-BBDF-0B7012D72B06}" sibTransId="{490B8055-73CF-468B-A4B2-292481B5C72D}"/>
    <dgm:cxn modelId="{F4EA4579-EF23-47F5-B156-64ACAAE3D844}" type="presParOf" srcId="{172706D6-37F4-4133-8B43-92F11A6E710E}" destId="{2DF37BF4-FBDC-44A9-B45C-9101899573D0}" srcOrd="0" destOrd="0" presId="urn:microsoft.com/office/officeart/2005/8/layout/hProcess9"/>
    <dgm:cxn modelId="{CC0B8314-31FB-44FD-A508-4260BB58A517}" type="presParOf" srcId="{172706D6-37F4-4133-8B43-92F11A6E710E}" destId="{CA96A8EA-165C-4CCA-ADAF-3D97E227B2E9}" srcOrd="1" destOrd="0" presId="urn:microsoft.com/office/officeart/2005/8/layout/hProcess9"/>
    <dgm:cxn modelId="{EA42C53D-F963-4C3C-8752-0DF95945BF8F}" type="presParOf" srcId="{CA96A8EA-165C-4CCA-ADAF-3D97E227B2E9}" destId="{1245E7F7-78E0-413F-8BB2-E75B2944CEEA}" srcOrd="0" destOrd="0" presId="urn:microsoft.com/office/officeart/2005/8/layout/hProcess9"/>
    <dgm:cxn modelId="{DA809B1B-2B2F-4C90-A1BF-D3E1201DD34A}" type="presParOf" srcId="{CA96A8EA-165C-4CCA-ADAF-3D97E227B2E9}" destId="{ACFC4439-C648-40C6-948D-8C3566998EF7}" srcOrd="1" destOrd="0" presId="urn:microsoft.com/office/officeart/2005/8/layout/hProcess9"/>
    <dgm:cxn modelId="{C9B45CD9-6A0D-4CF8-94BA-2192A2C2C551}" type="presParOf" srcId="{CA96A8EA-165C-4CCA-ADAF-3D97E227B2E9}" destId="{CA7200D8-5054-479F-949C-3E7320B8B67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E99F12-FC37-4955-BF52-20893568C2FC}">
      <dsp:nvSpPr>
        <dsp:cNvPr id="0" name=""/>
        <dsp:cNvSpPr/>
      </dsp:nvSpPr>
      <dsp:spPr>
        <a:xfrm>
          <a:off x="586393" y="0"/>
          <a:ext cx="7154480" cy="320435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F38A5-8DE6-4385-A329-D0F88DFE1BC4}">
      <dsp:nvSpPr>
        <dsp:cNvPr id="0" name=""/>
        <dsp:cNvSpPr/>
      </dsp:nvSpPr>
      <dsp:spPr>
        <a:xfrm>
          <a:off x="59" y="875962"/>
          <a:ext cx="2577564" cy="14524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i="1" kern="1200" dirty="0" smtClean="0">
              <a:latin typeface="Futura Lt" pitchFamily="34" charset="0"/>
            </a:rPr>
            <a:t>Contribuir a mejorar  el estado de salud de los niños menores de 5 años en situación de pobreza extrema</a:t>
          </a:r>
          <a:endParaRPr lang="es-MX" sz="1600" kern="1200" dirty="0"/>
        </a:p>
      </dsp:txBody>
      <dsp:txXfrm>
        <a:off x="70961" y="946864"/>
        <a:ext cx="2435760" cy="1310628"/>
      </dsp:txXfrm>
    </dsp:sp>
    <dsp:sp modelId="{D68F3DAA-AEE0-4DEE-86BB-ADBD9DEABB46}">
      <dsp:nvSpPr>
        <dsp:cNvPr id="0" name=""/>
        <dsp:cNvSpPr/>
      </dsp:nvSpPr>
      <dsp:spPr>
        <a:xfrm>
          <a:off x="2874851" y="875962"/>
          <a:ext cx="2577564" cy="14524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rial" pitchFamily="34" charset="0"/>
              <a:cs typeface="Arial" pitchFamily="34" charset="0"/>
            </a:rPr>
            <a:t>Objetivo Estratégico de la Dependencia y/o Entidad</a:t>
          </a:r>
          <a:r>
            <a:rPr lang="es-MX" sz="1400" kern="1200" dirty="0" smtClean="0">
              <a:latin typeface="Arial" pitchFamily="34" charset="0"/>
              <a:cs typeface="Arial" pitchFamily="34" charset="0"/>
            </a:rPr>
            <a:t>. </a:t>
          </a:r>
          <a:r>
            <a:rPr lang="es-MX" sz="1100" kern="1200" dirty="0" smtClean="0">
              <a:latin typeface="Arial" pitchFamily="34" charset="0"/>
              <a:cs typeface="Arial" pitchFamily="34" charset="0"/>
            </a:rPr>
            <a:t>Contribuir al desarrollo sano e integral de la niñez mexicana garantizando la atención a sus necesidades de salud y alimentación</a:t>
          </a:r>
          <a:endParaRPr lang="es-MX" sz="1400" kern="1200" dirty="0">
            <a:latin typeface="Arial" pitchFamily="34" charset="0"/>
            <a:cs typeface="Arial" pitchFamily="34" charset="0"/>
          </a:endParaRPr>
        </a:p>
      </dsp:txBody>
      <dsp:txXfrm>
        <a:off x="2945753" y="946864"/>
        <a:ext cx="2435760" cy="1310628"/>
      </dsp:txXfrm>
    </dsp:sp>
    <dsp:sp modelId="{26CC4F3A-8C92-45CD-9531-C57946583739}">
      <dsp:nvSpPr>
        <dsp:cNvPr id="0" name=""/>
        <dsp:cNvSpPr/>
      </dsp:nvSpPr>
      <dsp:spPr>
        <a:xfrm>
          <a:off x="5749644" y="875962"/>
          <a:ext cx="2577564" cy="14524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Futura Lt" pitchFamily="34" charset="0"/>
            </a:rPr>
            <a:t>Objetivo Nacional  (PND</a:t>
          </a:r>
          <a:r>
            <a:rPr lang="es-MX" sz="1400" kern="1200" dirty="0" smtClean="0">
              <a:latin typeface="Futura Lt" pitchFamily="34" charset="0"/>
            </a:rPr>
            <a:t>).</a:t>
          </a:r>
          <a:r>
            <a:rPr lang="es-MX" sz="1050" kern="1200" dirty="0" smtClean="0">
              <a:latin typeface="Futura Lt" pitchFamily="34" charset="0"/>
            </a:rPr>
            <a:t/>
          </a:r>
          <a:br>
            <a:rPr lang="es-MX" sz="1050" kern="1200" dirty="0" smtClean="0">
              <a:latin typeface="Futura Lt" pitchFamily="34" charset="0"/>
            </a:rPr>
          </a:br>
          <a:r>
            <a:rPr lang="es-MX" sz="1100" kern="1200" dirty="0" smtClean="0">
              <a:latin typeface="Futura Lt" pitchFamily="34" charset="0"/>
            </a:rPr>
            <a:t>Promover el desarrollo sano e integral de la niñez mexicana garantizando el pleno respeto de sus derechos, la atención a sus necesidades de salud, alimentación, educación y vivienda, y promoviendo el desarrollo pleno de sus capacidades</a:t>
          </a:r>
          <a:endParaRPr lang="es-MX" sz="1050" kern="1200" dirty="0" smtClean="0">
            <a:latin typeface="Futura Lt" pitchFamily="34" charset="0"/>
          </a:endParaRPr>
        </a:p>
      </dsp:txBody>
      <dsp:txXfrm>
        <a:off x="5820546" y="946864"/>
        <a:ext cx="2435760" cy="13106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86E3B-F135-40A4-A17A-394810F60EA7}">
      <dsp:nvSpPr>
        <dsp:cNvPr id="0" name=""/>
        <dsp:cNvSpPr/>
      </dsp:nvSpPr>
      <dsp:spPr>
        <a:xfrm>
          <a:off x="615630" y="0"/>
          <a:ext cx="6977143" cy="271297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6AC256-6414-404F-9BAE-7797816ECE20}">
      <dsp:nvSpPr>
        <dsp:cNvPr id="0" name=""/>
        <dsp:cNvSpPr/>
      </dsp:nvSpPr>
      <dsp:spPr>
        <a:xfrm>
          <a:off x="0" y="813892"/>
          <a:ext cx="3898991" cy="10851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i="1" kern="1200" dirty="0" smtClean="0">
              <a:latin typeface="Arial" pitchFamily="34" charset="0"/>
              <a:cs typeface="Arial" pitchFamily="34" charset="0"/>
            </a:rPr>
            <a:t>Los niños menores de 5 años, integrantes de las familias en pobreza extrema beneficiarias, disminuyen sus niveles de desnutrición.</a:t>
          </a:r>
          <a:endParaRPr lang="es-MX" sz="1600" kern="1200" dirty="0">
            <a:latin typeface="Arial" pitchFamily="34" charset="0"/>
            <a:cs typeface="Arial" pitchFamily="34" charset="0"/>
          </a:endParaRPr>
        </a:p>
      </dsp:txBody>
      <dsp:txXfrm>
        <a:off x="52975" y="866867"/>
        <a:ext cx="3793041" cy="979239"/>
      </dsp:txXfrm>
    </dsp:sp>
    <dsp:sp modelId="{A41CD5CF-80D4-45AA-A7D5-5BC89561BEC3}">
      <dsp:nvSpPr>
        <dsp:cNvPr id="0" name=""/>
        <dsp:cNvSpPr/>
      </dsp:nvSpPr>
      <dsp:spPr>
        <a:xfrm>
          <a:off x="4309412" y="813892"/>
          <a:ext cx="3898991" cy="10851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" pitchFamily="34" charset="0"/>
              <a:cs typeface="Arial" pitchFamily="34" charset="0"/>
            </a:rPr>
            <a:t>Fin</a:t>
          </a:r>
          <a:r>
            <a:rPr lang="es-MX" sz="1600" kern="1200" dirty="0" smtClean="0">
              <a:latin typeface="Arial" pitchFamily="34" charset="0"/>
              <a:cs typeface="Arial" pitchFamily="34" charset="0"/>
            </a:rPr>
            <a:t>: Contribuir a mejorar el estado de salud de los niños menores de 5 años en situación de pobreza extrema.</a:t>
          </a:r>
          <a:endParaRPr lang="es-MX" sz="1600" kern="1200" dirty="0">
            <a:latin typeface="Arial" pitchFamily="34" charset="0"/>
            <a:cs typeface="Arial" pitchFamily="34" charset="0"/>
          </a:endParaRPr>
        </a:p>
      </dsp:txBody>
      <dsp:txXfrm>
        <a:off x="4362387" y="866867"/>
        <a:ext cx="3793041" cy="9792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B8F348-B4B6-4866-8A6F-8BCF9388AC72}">
      <dsp:nvSpPr>
        <dsp:cNvPr id="0" name=""/>
        <dsp:cNvSpPr/>
      </dsp:nvSpPr>
      <dsp:spPr>
        <a:xfrm>
          <a:off x="610267" y="0"/>
          <a:ext cx="6916368" cy="27003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06828B-A44E-4107-91B4-17F4BA13D40C}">
      <dsp:nvSpPr>
        <dsp:cNvPr id="0" name=""/>
        <dsp:cNvSpPr/>
      </dsp:nvSpPr>
      <dsp:spPr>
        <a:xfrm>
          <a:off x="3654" y="810090"/>
          <a:ext cx="3908059" cy="1080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rial" pitchFamily="34" charset="0"/>
              <a:cs typeface="Arial" pitchFamily="34" charset="0"/>
            </a:rPr>
            <a:t>1) Paquete básico de servicios de salud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rial" pitchFamily="34" charset="0"/>
              <a:cs typeface="Arial" pitchFamily="34" charset="0"/>
            </a:rPr>
            <a:t>2) Complemento alimenticio</a:t>
          </a:r>
          <a:endParaRPr lang="es-MX" sz="1600" kern="1200" dirty="0">
            <a:latin typeface="Arial" pitchFamily="34" charset="0"/>
            <a:cs typeface="Arial" pitchFamily="34" charset="0"/>
          </a:endParaRPr>
        </a:p>
      </dsp:txBody>
      <dsp:txXfrm>
        <a:off x="56381" y="862817"/>
        <a:ext cx="3802605" cy="974666"/>
      </dsp:txXfrm>
    </dsp:sp>
    <dsp:sp modelId="{CD89EFE7-D297-451A-81DC-824E4412CFEB}">
      <dsp:nvSpPr>
        <dsp:cNvPr id="0" name=""/>
        <dsp:cNvSpPr/>
      </dsp:nvSpPr>
      <dsp:spPr>
        <a:xfrm>
          <a:off x="4228844" y="792084"/>
          <a:ext cx="3908059" cy="1080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" pitchFamily="34" charset="0"/>
              <a:cs typeface="Arial" pitchFamily="34" charset="0"/>
            </a:rPr>
            <a:t>Propósito</a:t>
          </a:r>
          <a:r>
            <a:rPr lang="es-MX" sz="1600" kern="1200" dirty="0" smtClean="0">
              <a:latin typeface="Futura Lt" pitchFamily="34" charset="0"/>
            </a:rPr>
            <a:t>: </a:t>
          </a:r>
          <a:r>
            <a:rPr lang="es-MX" sz="1600" kern="1200" dirty="0" smtClean="0">
              <a:latin typeface="Arial" pitchFamily="34" charset="0"/>
              <a:cs typeface="Arial" pitchFamily="34" charset="0"/>
            </a:rPr>
            <a:t>Los niños menores de 5 años, integrantes de las familias en pobreza extrema beneficiarias, disminuyen sus niveles de desnutrición</a:t>
          </a:r>
          <a:endParaRPr lang="es-MX" sz="1600" kern="1200" dirty="0">
            <a:latin typeface="Arial" pitchFamily="34" charset="0"/>
            <a:cs typeface="Arial" pitchFamily="34" charset="0"/>
          </a:endParaRPr>
        </a:p>
      </dsp:txBody>
      <dsp:txXfrm>
        <a:off x="4281571" y="844811"/>
        <a:ext cx="3802605" cy="9746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37BF4-FBDC-44A9-B45C-9101899573D0}">
      <dsp:nvSpPr>
        <dsp:cNvPr id="0" name=""/>
        <dsp:cNvSpPr/>
      </dsp:nvSpPr>
      <dsp:spPr>
        <a:xfrm>
          <a:off x="629169" y="0"/>
          <a:ext cx="7130592" cy="348184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45E7F7-78E0-413F-8BB2-E75B2944CEEA}">
      <dsp:nvSpPr>
        <dsp:cNvPr id="0" name=""/>
        <dsp:cNvSpPr/>
      </dsp:nvSpPr>
      <dsp:spPr>
        <a:xfrm>
          <a:off x="3224" y="0"/>
          <a:ext cx="4391186" cy="34818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Futura Lt" pitchFamily="34" charset="0"/>
            </a:rPr>
            <a:t>(1.0) </a:t>
          </a:r>
          <a:r>
            <a:rPr lang="es-MX" sz="1200" b="1" kern="1200" dirty="0" smtClean="0">
              <a:latin typeface="Futura Lt" pitchFamily="34" charset="0"/>
            </a:rPr>
            <a:t>Conformación del padrón de familias beneficiarias con niños menores de 5 años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Futura Lt" pitchFamily="34" charset="0"/>
            </a:rPr>
            <a:t/>
          </a:r>
          <a:br>
            <a:rPr lang="es-MX" sz="1200" b="1" kern="1200" dirty="0" smtClean="0">
              <a:latin typeface="Futura Lt" pitchFamily="34" charset="0"/>
            </a:rPr>
          </a:br>
          <a:r>
            <a:rPr lang="es-MX" sz="1200" kern="1200" dirty="0" smtClean="0">
              <a:latin typeface="Futura Lt" pitchFamily="34" charset="0"/>
            </a:rPr>
            <a:t>(1.1) </a:t>
          </a:r>
          <a:r>
            <a:rPr lang="es-MX" sz="1200" b="1" kern="1200" dirty="0" smtClean="0">
              <a:latin typeface="Futura Lt" pitchFamily="34" charset="0"/>
            </a:rPr>
            <a:t>Adquisición de equipo médico para hospitales y clínicas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Futura Lt" pitchFamily="34" charset="0"/>
            </a:rPr>
            <a:t/>
          </a:r>
          <a:br>
            <a:rPr lang="es-MX" sz="1200" b="1" kern="1200" dirty="0" smtClean="0">
              <a:latin typeface="Futura Lt" pitchFamily="34" charset="0"/>
            </a:rPr>
          </a:br>
          <a:r>
            <a:rPr lang="es-MX" sz="1200" kern="1200" dirty="0" smtClean="0">
              <a:latin typeface="Futura Lt" pitchFamily="34" charset="0"/>
            </a:rPr>
            <a:t>(1.2) </a:t>
          </a:r>
          <a:r>
            <a:rPr lang="es-MX" sz="1200" b="1" kern="1200" dirty="0" smtClean="0">
              <a:latin typeface="Futura Lt" pitchFamily="34" charset="0"/>
            </a:rPr>
            <a:t>Instalación de equipos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Futura Lt" pitchFamily="34" charset="0"/>
            </a:rPr>
            <a:t/>
          </a:r>
          <a:br>
            <a:rPr lang="es-MX" sz="1200" b="1" kern="1200" dirty="0" smtClean="0">
              <a:latin typeface="Futura Lt" pitchFamily="34" charset="0"/>
            </a:rPr>
          </a:br>
          <a:r>
            <a:rPr lang="es-MX" sz="1200" kern="1200" dirty="0" smtClean="0">
              <a:latin typeface="Futura Lt" pitchFamily="34" charset="0"/>
            </a:rPr>
            <a:t>(1.3) </a:t>
          </a:r>
          <a:r>
            <a:rPr lang="es-MX" sz="1200" b="1" kern="1200" dirty="0" smtClean="0">
              <a:latin typeface="Futura Lt" pitchFamily="34" charset="0"/>
            </a:rPr>
            <a:t>Realización de cursos de capacitación a doctores y enfermeras para el otorgamiento de servicios básicos de salud</a:t>
          </a:r>
          <a:br>
            <a:rPr lang="es-MX" sz="1200" b="1" kern="1200" dirty="0" smtClean="0">
              <a:latin typeface="Futura Lt" pitchFamily="34" charset="0"/>
            </a:rPr>
          </a:br>
          <a:r>
            <a:rPr lang="es-MX" sz="1200" b="1" kern="1200" dirty="0" smtClean="0">
              <a:latin typeface="Futura Lt" pitchFamily="34" charset="0"/>
            </a:rPr>
            <a:t>- Presupuesto Federal</a:t>
          </a:r>
          <a:br>
            <a:rPr lang="es-MX" sz="1200" b="1" kern="1200" dirty="0" smtClean="0">
              <a:latin typeface="Futura Lt" pitchFamily="34" charset="0"/>
            </a:rPr>
          </a:br>
          <a:r>
            <a:rPr lang="es-MX" sz="1200" b="1" kern="1200" dirty="0" smtClean="0">
              <a:latin typeface="Futura Lt" pitchFamily="34" charset="0"/>
            </a:rPr>
            <a:t>- Residentes para levantamiento de cédula de beneficiario</a:t>
          </a:r>
          <a:endParaRPr lang="es-MX" sz="1200" kern="1200" dirty="0"/>
        </a:p>
      </dsp:txBody>
      <dsp:txXfrm>
        <a:off x="173194" y="169970"/>
        <a:ext cx="4051246" cy="3141907"/>
      </dsp:txXfrm>
    </dsp:sp>
    <dsp:sp modelId="{CA7200D8-5054-479F-949C-3E7320B8B67C}">
      <dsp:nvSpPr>
        <dsp:cNvPr id="0" name=""/>
        <dsp:cNvSpPr/>
      </dsp:nvSpPr>
      <dsp:spPr>
        <a:xfrm>
          <a:off x="4774534" y="1044554"/>
          <a:ext cx="3611173" cy="13927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latin typeface="Futura Lt" pitchFamily="34" charset="0"/>
            </a:rPr>
            <a:t>Componente</a:t>
          </a:r>
          <a:r>
            <a:rPr lang="es-MX" sz="2600" kern="1200" dirty="0" smtClean="0">
              <a:latin typeface="Futura Lt" pitchFamily="34" charset="0"/>
            </a:rPr>
            <a:t>:</a:t>
          </a:r>
          <a:r>
            <a:rPr lang="es-MX" sz="2000" kern="1200" dirty="0" smtClean="0">
              <a:latin typeface="Futura Lt" pitchFamily="34" charset="0"/>
            </a:rPr>
            <a:t> (1) Paquete Básico de Servicios de Salud</a:t>
          </a:r>
          <a:endParaRPr lang="es-MX" sz="2000" kern="1200" dirty="0"/>
        </a:p>
      </dsp:txBody>
      <dsp:txXfrm>
        <a:off x="4842522" y="1112542"/>
        <a:ext cx="3475197" cy="1256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80538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E2663995-DD78-4DFF-AEF7-BFB2025F45C3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0970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3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691063"/>
            <a:ext cx="543560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80538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2EC3B414-5D8F-4D9D-9F9C-FC4FDD0F45F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0549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3E4CC-EA31-46E3-BEC6-BAB2B145F289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8E27B-A364-4280-A09E-01B83E503AD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3AE78-AEE2-4671-B91B-23FB513D960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s-C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0E99D-A107-4F69-9006-85627DCFADC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7A336-C3FD-4348-8AA9-9395E8D02AD6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90CEE-C47C-4C20-9609-4A55D87C6B93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C0F8F-4FB3-483C-B3DD-A16396BEF1B3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739B5-D239-4666-88AB-0D5BB39ED18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B25F4-B45E-4636-AF2A-1A05137DE231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10CB0-8F07-4EE0-AD1A-7400EC7974CC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2D725-8172-4FFE-B820-F5948227243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7906E-4922-4A3F-B43C-91485F947831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Oval 10"/>
          <p:cNvSpPr>
            <a:spLocks noChangeArrowheads="1"/>
          </p:cNvSpPr>
          <p:nvPr/>
        </p:nvSpPr>
        <p:spPr bwMode="auto">
          <a:xfrm>
            <a:off x="8785225" y="6597650"/>
            <a:ext cx="323850" cy="18891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5688" y="6586538"/>
            <a:ext cx="40640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b="1">
                <a:solidFill>
                  <a:srgbClr val="1C3F94"/>
                </a:solidFill>
                <a:latin typeface="Futura Lt" pitchFamily="34" charset="0"/>
              </a:defRPr>
            </a:lvl1pPr>
          </a:lstStyle>
          <a:p>
            <a:pPr>
              <a:defRPr/>
            </a:pPr>
            <a:fld id="{349453A0-2743-4EC1-9B81-762C803D561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D5C1CF6-5755-441F-84A9-BD88BEA779EF}" type="slidenum">
              <a:rPr lang="es-ES" smtClean="0"/>
              <a:pPr/>
              <a:t>1</a:t>
            </a:fld>
            <a:endParaRPr lang="es-ES" smtClean="0"/>
          </a:p>
        </p:txBody>
      </p:sp>
      <p:pic>
        <p:nvPicPr>
          <p:cNvPr id="307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3344863" y="6027738"/>
            <a:ext cx="2536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_tradnl" sz="2000">
                <a:solidFill>
                  <a:schemeClr val="bg1"/>
                </a:solidFill>
                <a:latin typeface="Futura Lt" pitchFamily="34" charset="0"/>
              </a:rPr>
              <a:t>www.</a:t>
            </a:r>
            <a:r>
              <a:rPr lang="es-ES_tradnl" sz="2000" b="1">
                <a:solidFill>
                  <a:schemeClr val="bg1"/>
                </a:solidFill>
                <a:latin typeface="Futura Lt" pitchFamily="34" charset="0"/>
              </a:rPr>
              <a:t>coneval</a:t>
            </a:r>
            <a:r>
              <a:rPr lang="es-ES_tradnl" sz="2000">
                <a:solidFill>
                  <a:schemeClr val="bg1"/>
                </a:solidFill>
                <a:latin typeface="Futura Lt" pitchFamily="34" charset="0"/>
              </a:rPr>
              <a:t>.gob.mx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17513" y="2395538"/>
            <a:ext cx="839152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200" b="1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Metodología </a:t>
            </a:r>
            <a:r>
              <a:rPr lang="es-MX" sz="32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de Marco Lógico para la Construcción de la Matriz de Indicadores para </a:t>
            </a:r>
            <a:r>
              <a:rPr lang="es-MX" sz="3200" b="1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Resultados</a:t>
            </a:r>
          </a:p>
          <a:p>
            <a:pPr algn="ctr"/>
            <a:r>
              <a:rPr lang="es-MX" sz="3200" b="1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Resumen Narrativo</a:t>
            </a:r>
            <a:endParaRPr lang="es-MX" sz="3200" b="1" dirty="0">
              <a:solidFill>
                <a:srgbClr val="1C3F94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n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260648"/>
            <a:ext cx="1008063" cy="170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575556" y="4689140"/>
            <a:ext cx="4876800" cy="838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s-E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3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0276739-4E43-462D-AE93-32927C903742}" type="slidenum">
              <a:rPr lang="es-ES" smtClean="0"/>
              <a:pPr/>
              <a:t>10</a:t>
            </a:fld>
            <a:endParaRPr lang="es-ES" smtClean="0"/>
          </a:p>
        </p:txBody>
      </p:sp>
      <p:sp>
        <p:nvSpPr>
          <p:cNvPr id="31748" name="4 Rectángulo"/>
          <p:cNvSpPr>
            <a:spLocks noChangeArrowheads="1"/>
          </p:cNvSpPr>
          <p:nvPr/>
        </p:nvSpPr>
        <p:spPr bwMode="auto">
          <a:xfrm>
            <a:off x="446031" y="1092168"/>
            <a:ext cx="8288338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lvl="1" indent="-273050" algn="just">
              <a:buClr>
                <a:srgbClr val="FF8C19"/>
              </a:buClr>
              <a:buSzPct val="60000"/>
              <a:defRPr/>
            </a:pPr>
            <a:endParaRPr lang="es-ES" dirty="0">
              <a:solidFill>
                <a:srgbClr val="000000"/>
              </a:solidFill>
              <a:latin typeface="Futura Lt" pitchFamily="34" charset="0"/>
            </a:endParaRPr>
          </a:p>
          <a:p>
            <a:pPr marL="450850" lvl="1" indent="-273050" algn="just">
              <a:buClr>
                <a:schemeClr val="accent1">
                  <a:lumMod val="75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es-ES" sz="2200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Fines muy “abstractos” y poco factibles </a:t>
            </a:r>
            <a:r>
              <a:rPr lang="es-E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 alcanzar por el programa</a:t>
            </a:r>
          </a:p>
          <a:p>
            <a:pPr marL="450850" lvl="1" indent="-273050" algn="just">
              <a:buClr>
                <a:schemeClr val="accent1">
                  <a:lumMod val="75000"/>
                </a:schemeClr>
              </a:buClr>
              <a:buSzPct val="60000"/>
              <a:buFont typeface="Wingdings" pitchFamily="2" charset="2"/>
              <a:buChar char="q"/>
              <a:defRPr/>
            </a:pPr>
            <a:endParaRPr lang="es-ES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0850" lvl="1" indent="-273050" algn="just">
              <a:buClr>
                <a:schemeClr val="accent1">
                  <a:lumMod val="75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es-ES" sz="2200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Relaciones causales complejas</a:t>
            </a:r>
            <a:r>
              <a:rPr lang="es-E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sin poder identificar, principalmente, la lógica entre el propósito y el fin </a:t>
            </a:r>
          </a:p>
          <a:p>
            <a:pPr marL="450850" lvl="1" indent="-273050" algn="just">
              <a:buClr>
                <a:schemeClr val="accent1">
                  <a:lumMod val="75000"/>
                </a:schemeClr>
              </a:buClr>
              <a:buSzPct val="60000"/>
              <a:buFont typeface="Wingdings" pitchFamily="2" charset="2"/>
              <a:buChar char="q"/>
              <a:defRPr/>
            </a:pPr>
            <a:endParaRPr lang="es-ES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0850" lvl="1" indent="-273050" algn="just">
              <a:buClr>
                <a:schemeClr val="accent1">
                  <a:lumMod val="75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es-ES" sz="2200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Programas con más de un propósito</a:t>
            </a:r>
          </a:p>
          <a:p>
            <a:pPr marL="450850" lvl="1" indent="-273050" algn="just">
              <a:buClr>
                <a:schemeClr val="accent1">
                  <a:lumMod val="75000"/>
                </a:schemeClr>
              </a:buClr>
              <a:buSzPct val="60000"/>
              <a:buFont typeface="Wingdings" pitchFamily="2" charset="2"/>
              <a:buChar char="q"/>
              <a:defRPr/>
            </a:pPr>
            <a:endParaRPr lang="es-ES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0850" lvl="1" indent="-273050" algn="just">
              <a:buClr>
                <a:schemeClr val="accent1">
                  <a:lumMod val="75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es-ES" sz="2200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Población objetivo no identificada</a:t>
            </a:r>
          </a:p>
          <a:p>
            <a:pPr marL="450850" lvl="1" indent="-273050" algn="just">
              <a:buClr>
                <a:srgbClr val="FF8C19"/>
              </a:buClr>
              <a:buSzPct val="60000"/>
              <a:defRPr/>
            </a:pPr>
            <a:endParaRPr lang="es-ES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0850" lvl="1" indent="-273050" algn="just">
              <a:buClr>
                <a:schemeClr val="accent1">
                  <a:lumMod val="75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es-E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 algunos casos, </a:t>
            </a:r>
            <a:r>
              <a:rPr lang="es-ES" sz="2200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muchas actividades,</a:t>
            </a:r>
            <a:r>
              <a:rPr lang="es-E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en otros, </a:t>
            </a:r>
            <a:r>
              <a:rPr lang="es-ES" sz="2200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muy pocas </a:t>
            </a:r>
            <a:r>
              <a:rPr lang="es-E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que dejan fuera algunas que se consideran relevantes para el logro de los componentes</a:t>
            </a:r>
          </a:p>
          <a:p>
            <a:pPr marL="266700" indent="-266700" algn="just">
              <a:buClr>
                <a:srgbClr val="FF9900"/>
              </a:buClr>
              <a:buSzPct val="80000"/>
              <a:buFont typeface="Wingdings" pitchFamily="2" charset="2"/>
              <a:buChar char="q"/>
              <a:defRPr/>
            </a:pPr>
            <a:endParaRPr lang="es-MX" sz="2200" dirty="0">
              <a:latin typeface="Futura Lt" pitchFamily="34" charset="0"/>
            </a:endParaRP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2135188" y="231775"/>
            <a:ext cx="693420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4. Resumen Narrativo</a:t>
            </a:r>
          </a:p>
          <a:p>
            <a:r>
              <a:rPr lang="es-ES_tradnl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Debilidades comunes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3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933C41-6952-43FB-81D4-81C2147DB7C8}" type="slidenum">
              <a:rPr lang="es-ES" smtClean="0"/>
              <a:pPr/>
              <a:t>11</a:t>
            </a:fld>
            <a:endParaRPr lang="es-ES" smtClean="0"/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2159732" y="476672"/>
            <a:ext cx="693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SINTAXIS Resumen Narrativo</a:t>
            </a:r>
          </a:p>
        </p:txBody>
      </p:sp>
      <p:sp>
        <p:nvSpPr>
          <p:cNvPr id="5" name="2 CuadroTexto"/>
          <p:cNvSpPr txBox="1"/>
          <p:nvPr/>
        </p:nvSpPr>
        <p:spPr>
          <a:xfrm>
            <a:off x="250825" y="908050"/>
            <a:ext cx="7885113" cy="6477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es-MX" sz="1800" dirty="0">
                <a:solidFill>
                  <a:srgbClr val="4C6D4E"/>
                </a:solidFill>
                <a:latin typeface="Calibri" pitchFamily="34" charset="0"/>
                <a:ea typeface="ＭＳ Ｐゴシック" pitchFamily="34" charset="-128"/>
              </a:rPr>
              <a:t>Se recomienda utilizar la </a:t>
            </a:r>
            <a:r>
              <a:rPr lang="es-MX" sz="1800" b="1" dirty="0">
                <a:solidFill>
                  <a:srgbClr val="4C6D4E"/>
                </a:solidFill>
                <a:latin typeface="Calibri" pitchFamily="34" charset="0"/>
                <a:ea typeface="ＭＳ Ｐゴシック" pitchFamily="34" charset="-128"/>
              </a:rPr>
              <a:t>sintaxis </a:t>
            </a:r>
            <a:r>
              <a:rPr lang="es-MX" sz="1800" dirty="0">
                <a:solidFill>
                  <a:srgbClr val="4C6D4E"/>
                </a:solidFill>
                <a:latin typeface="Calibri" pitchFamily="34" charset="0"/>
                <a:ea typeface="ＭＳ Ｐゴシック" pitchFamily="34" charset="-128"/>
              </a:rPr>
              <a:t>que se detalla a continuación para la expresión de los objetivos según el nivel del resumen narrativo de que se trate:</a:t>
            </a:r>
          </a:p>
        </p:txBody>
      </p:sp>
      <p:graphicFrame>
        <p:nvGraphicFramePr>
          <p:cNvPr id="6" name="Tabla 4"/>
          <p:cNvGraphicFramePr>
            <a:graphicFrameLocks noGrp="1"/>
          </p:cNvGraphicFramePr>
          <p:nvPr/>
        </p:nvGraphicFramePr>
        <p:xfrm>
          <a:off x="250825" y="1603375"/>
          <a:ext cx="7884000" cy="5082710"/>
        </p:xfrm>
        <a:graphic>
          <a:graphicData uri="http://schemas.openxmlformats.org/drawingml/2006/table">
            <a:tbl>
              <a:tblPr/>
              <a:tblGrid>
                <a:gridCol w="1358483"/>
                <a:gridCol w="2403469"/>
                <a:gridCol w="1220092"/>
                <a:gridCol w="2901956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Fin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El qué: 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contribuir a un objetivo superior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Mediante / a través de 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El cómo: 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la solución del problema 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9179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Ejemplo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1706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Contribuir a la generación y ocupación de empleos mejor remunerados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mediante 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la disminución de la deserción en educación media y media superior de los estudiantes de escasos recursos</a:t>
                      </a:r>
                      <a:endParaRPr kumimoji="0" lang="es-ES_trad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7566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Propósito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Sujeto: 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Población o área de enfoque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Verbo en presente 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Complemento: 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resultado logrado 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9179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Ejemplo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812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Los jóvenes de familias de escasos recursos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concluyen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la  educación media superior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812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Componentes 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Productos terminados o servicios proporcionados 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Verbo en participio pasado 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9179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Ejemplo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91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Apoyos a los jóvenes de escasos recursos para el pago de transporte 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entregados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812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Actividades </a:t>
                      </a:r>
                    </a:p>
                  </a:txBody>
                  <a:tcPr marL="80233" marR="80233" marT="40118" marB="401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Sustantivo derivado de un verbo </a:t>
                      </a:r>
                    </a:p>
                  </a:txBody>
                  <a:tcPr marL="80233" marR="80233" marT="40118" marB="401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Complemento</a:t>
                      </a:r>
                    </a:p>
                  </a:txBody>
                  <a:tcPr marL="80233" marR="80233" marT="40118" marB="4011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03596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Ejemplo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91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Administración 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Del padrón de beneficiarios</a:t>
                      </a:r>
                    </a:p>
                  </a:txBody>
                  <a:tcPr marL="80233" marR="80233" marT="40118" marB="401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5766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3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4F41061-E12B-4F2A-B425-CACF489B6A29}" type="slidenum">
              <a:rPr lang="es-ES" smtClean="0"/>
              <a:pPr/>
              <a:t>12</a:t>
            </a:fld>
            <a:endParaRPr lang="es-ES" smtClean="0"/>
          </a:p>
        </p:txBody>
      </p:sp>
      <p:sp>
        <p:nvSpPr>
          <p:cNvPr id="5" name="TextBox 3"/>
          <p:cNvSpPr txBox="1"/>
          <p:nvPr/>
        </p:nvSpPr>
        <p:spPr>
          <a:xfrm>
            <a:off x="701622" y="1858941"/>
            <a:ext cx="7985125" cy="2620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s-CL" sz="3600" b="1" dirty="0" smtClean="0">
                <a:solidFill>
                  <a:srgbClr val="1C3F94"/>
                </a:solidFill>
                <a:latin typeface="Arial" pitchFamily="34" charset="0"/>
                <a:ea typeface="Times New Roman"/>
              </a:rPr>
              <a:t>Actividad: Planteamiento del Resumen Narrativo </a:t>
            </a:r>
            <a:endParaRPr lang="es-CL" sz="3600" b="1" dirty="0">
              <a:solidFill>
                <a:srgbClr val="1C3F94"/>
              </a:solidFill>
              <a:latin typeface="Arial" pitchFamily="34" charset="0"/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2149475" y="422275"/>
            <a:ext cx="69342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4. Resumen Narrativo</a:t>
            </a:r>
            <a:endParaRPr lang="es-ES_tradnl" sz="2800" b="1" dirty="0">
              <a:solidFill>
                <a:srgbClr val="1C3F94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0096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3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54AD8C5-71D0-469F-9EAB-9FD13B941986}" type="slidenum">
              <a:rPr lang="es-ES" smtClean="0"/>
              <a:pPr/>
              <a:t>13</a:t>
            </a:fld>
            <a:endParaRPr lang="es-ES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135188" y="422275"/>
            <a:ext cx="69342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5. Supuestos</a:t>
            </a:r>
            <a:endParaRPr lang="es-ES_tradnl" b="1" dirty="0">
              <a:solidFill>
                <a:srgbClr val="1C3F9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09575" y="1448780"/>
            <a:ext cx="8288338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6700" indent="-266700" algn="just"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q"/>
              <a:defRPr/>
            </a:pPr>
            <a:r>
              <a:rPr lang="es-MX" sz="2000" dirty="0">
                <a:latin typeface="Futura Lt" pitchFamily="34" charset="0"/>
              </a:rPr>
              <a:t>Son </a:t>
            </a:r>
            <a:r>
              <a:rPr lang="es-MX" sz="2000" dirty="0">
                <a:solidFill>
                  <a:srgbClr val="1C3F94"/>
                </a:solidFill>
                <a:latin typeface="Futura Lt" pitchFamily="34" charset="0"/>
              </a:rPr>
              <a:t>factores externos</a:t>
            </a:r>
            <a:r>
              <a:rPr lang="es-MX" sz="2000" dirty="0">
                <a:latin typeface="Futura Lt" pitchFamily="34" charset="0"/>
              </a:rPr>
              <a:t>, que están </a:t>
            </a:r>
            <a:r>
              <a:rPr lang="es-MX" sz="2000" dirty="0">
                <a:solidFill>
                  <a:srgbClr val="1C3F94"/>
                </a:solidFill>
                <a:latin typeface="Futura Lt" pitchFamily="34" charset="0"/>
              </a:rPr>
              <a:t>fuera del control </a:t>
            </a:r>
            <a:r>
              <a:rPr lang="es-MX" sz="2000" dirty="0">
                <a:latin typeface="Futura Lt" pitchFamily="34" charset="0"/>
              </a:rPr>
              <a:t>de la institución responsable de un programa, pero que </a:t>
            </a:r>
            <a:r>
              <a:rPr lang="es-MX" sz="2000" dirty="0">
                <a:solidFill>
                  <a:srgbClr val="1C3F94"/>
                </a:solidFill>
                <a:latin typeface="Futura Lt" pitchFamily="34" charset="0"/>
              </a:rPr>
              <a:t>inciden en el éxito o fracaso </a:t>
            </a:r>
            <a:r>
              <a:rPr lang="es-MX" sz="2000" dirty="0">
                <a:latin typeface="Futura Lt" pitchFamily="34" charset="0"/>
              </a:rPr>
              <a:t>del </a:t>
            </a:r>
            <a:r>
              <a:rPr lang="es-MX" sz="2000" dirty="0" smtClean="0">
                <a:latin typeface="Futura Lt" pitchFamily="34" charset="0"/>
              </a:rPr>
              <a:t>mismo.</a:t>
            </a:r>
          </a:p>
          <a:p>
            <a:pPr marL="266700" indent="-266700" algn="just"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q"/>
              <a:defRPr/>
            </a:pPr>
            <a:endParaRPr lang="es-MX" sz="2000" dirty="0">
              <a:latin typeface="Futura Lt" pitchFamily="34" charset="0"/>
            </a:endParaRPr>
          </a:p>
          <a:p>
            <a:pPr marL="266700" indent="-266700" algn="just"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q"/>
              <a:defRPr/>
            </a:pPr>
            <a:r>
              <a:rPr lang="es-MX" sz="2000" dirty="0" smtClean="0">
                <a:latin typeface="Futura Lt" pitchFamily="34" charset="0"/>
              </a:rPr>
              <a:t>Cada </a:t>
            </a:r>
            <a:r>
              <a:rPr lang="es-MX" sz="2000" dirty="0">
                <a:solidFill>
                  <a:srgbClr val="1C3F94"/>
                </a:solidFill>
                <a:latin typeface="Futura Lt" pitchFamily="34" charset="0"/>
              </a:rPr>
              <a:t>programa</a:t>
            </a:r>
            <a:r>
              <a:rPr lang="es-MX" sz="2000" dirty="0">
                <a:latin typeface="Futura Lt" pitchFamily="34" charset="0"/>
              </a:rPr>
              <a:t> puede enfrentar </a:t>
            </a:r>
            <a:r>
              <a:rPr lang="es-MX" sz="2000" dirty="0">
                <a:solidFill>
                  <a:srgbClr val="1C3F94"/>
                </a:solidFill>
                <a:latin typeface="Futura Lt" pitchFamily="34" charset="0"/>
              </a:rPr>
              <a:t>riesgos</a:t>
            </a:r>
            <a:r>
              <a:rPr lang="es-MX" sz="2000" dirty="0">
                <a:latin typeface="Futura Lt" pitchFamily="34" charset="0"/>
              </a:rPr>
              <a:t> ambientales, financieros, institucionales, climatológicos, sociales u otros que pueden hacer que el mismo </a:t>
            </a:r>
            <a:r>
              <a:rPr lang="es-MX" sz="2000" dirty="0" smtClean="0">
                <a:latin typeface="Futura Lt" pitchFamily="34" charset="0"/>
              </a:rPr>
              <a:t>fracase.</a:t>
            </a:r>
            <a:endParaRPr lang="es-MX" sz="2000" dirty="0">
              <a:latin typeface="Futura Lt" pitchFamily="34" charset="0"/>
            </a:endParaRPr>
          </a:p>
          <a:p>
            <a:pPr marL="266700" indent="-266700" algn="just"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q"/>
              <a:defRPr/>
            </a:pPr>
            <a:endParaRPr lang="es-MX" sz="2000" dirty="0">
              <a:latin typeface="Futura Lt" pitchFamily="34" charset="0"/>
            </a:endParaRPr>
          </a:p>
          <a:p>
            <a:pPr marL="266700" indent="-266700" algn="just"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q"/>
              <a:defRPr/>
            </a:pPr>
            <a:r>
              <a:rPr lang="es-MX" sz="2000" dirty="0" smtClean="0">
                <a:latin typeface="Futura Lt" pitchFamily="34" charset="0"/>
              </a:rPr>
              <a:t>El </a:t>
            </a:r>
            <a:r>
              <a:rPr lang="es-MX" sz="2000" dirty="0">
                <a:solidFill>
                  <a:srgbClr val="1C3F94"/>
                </a:solidFill>
                <a:latin typeface="Futura Lt" pitchFamily="34" charset="0"/>
              </a:rPr>
              <a:t>riesgo</a:t>
            </a:r>
            <a:r>
              <a:rPr lang="es-MX" sz="2000" dirty="0">
                <a:latin typeface="Futura Lt" pitchFamily="34" charset="0"/>
              </a:rPr>
              <a:t> se expresa en la </a:t>
            </a:r>
            <a:r>
              <a:rPr lang="es-MX" sz="2000" dirty="0">
                <a:solidFill>
                  <a:srgbClr val="1C3F94"/>
                </a:solidFill>
                <a:latin typeface="Futura Lt" pitchFamily="34" charset="0"/>
              </a:rPr>
              <a:t>Matriz de Indicadores </a:t>
            </a:r>
            <a:r>
              <a:rPr lang="es-MX" sz="2000" dirty="0">
                <a:latin typeface="Futura Lt" pitchFamily="34" charset="0"/>
              </a:rPr>
              <a:t>como un </a:t>
            </a:r>
            <a:r>
              <a:rPr lang="es-MX" sz="2000" dirty="0">
                <a:solidFill>
                  <a:srgbClr val="1C3F94"/>
                </a:solidFill>
                <a:latin typeface="Futura Lt" pitchFamily="34" charset="0"/>
              </a:rPr>
              <a:t>supuesto</a:t>
            </a:r>
            <a:r>
              <a:rPr lang="es-MX" sz="2000" dirty="0">
                <a:latin typeface="Futura Lt" pitchFamily="34" charset="0"/>
              </a:rPr>
              <a:t> que debe ser </a:t>
            </a:r>
            <a:r>
              <a:rPr lang="es-MX" sz="2000" dirty="0">
                <a:solidFill>
                  <a:srgbClr val="1C3F94"/>
                </a:solidFill>
                <a:latin typeface="Futura Lt" pitchFamily="34" charset="0"/>
              </a:rPr>
              <a:t>cumplido</a:t>
            </a:r>
            <a:r>
              <a:rPr lang="es-MX" sz="2000" dirty="0">
                <a:latin typeface="Futura Lt" pitchFamily="34" charset="0"/>
              </a:rPr>
              <a:t> para lograr los </a:t>
            </a:r>
            <a:r>
              <a:rPr lang="es-MX" sz="2000" dirty="0">
                <a:solidFill>
                  <a:srgbClr val="1C3F94"/>
                </a:solidFill>
                <a:latin typeface="Futura Lt" pitchFamily="34" charset="0"/>
              </a:rPr>
              <a:t>objetivos a cada </a:t>
            </a:r>
            <a:r>
              <a:rPr lang="es-MX" sz="2000" dirty="0" smtClean="0">
                <a:solidFill>
                  <a:srgbClr val="1C3F94"/>
                </a:solidFill>
                <a:latin typeface="Futura Lt" pitchFamily="34" charset="0"/>
              </a:rPr>
              <a:t>nivel.</a:t>
            </a:r>
            <a:endParaRPr lang="es-MX" sz="2000" dirty="0">
              <a:solidFill>
                <a:srgbClr val="1C3F94"/>
              </a:solidFill>
              <a:latin typeface="Futura Lt" pitchFamily="34" charset="0"/>
            </a:endParaRPr>
          </a:p>
          <a:p>
            <a:pPr marL="266700" indent="-266700" algn="just"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q"/>
              <a:defRPr/>
            </a:pPr>
            <a:endParaRPr lang="es-MX" sz="2000" dirty="0">
              <a:solidFill>
                <a:srgbClr val="1C3F94"/>
              </a:solidFill>
              <a:latin typeface="Futura Lt" pitchFamily="34" charset="0"/>
            </a:endParaRPr>
          </a:p>
          <a:p>
            <a:pPr marL="266700" indent="-266700" algn="just"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q"/>
              <a:defRPr/>
            </a:pPr>
            <a:r>
              <a:rPr lang="es-MX" sz="2000" dirty="0" smtClean="0">
                <a:latin typeface="Futura Lt" pitchFamily="34" charset="0"/>
              </a:rPr>
              <a:t>Los </a:t>
            </a:r>
            <a:r>
              <a:rPr lang="es-MX" sz="2000" dirty="0">
                <a:solidFill>
                  <a:srgbClr val="1C3F94"/>
                </a:solidFill>
                <a:latin typeface="Futura Lt" pitchFamily="34" charset="0"/>
              </a:rPr>
              <a:t>supuestos</a:t>
            </a:r>
            <a:r>
              <a:rPr lang="es-MX" sz="2000" dirty="0">
                <a:latin typeface="Futura Lt" pitchFamily="34" charset="0"/>
              </a:rPr>
              <a:t> tienen la virtud de </a:t>
            </a:r>
            <a:r>
              <a:rPr lang="es-MX" sz="2000" dirty="0">
                <a:solidFill>
                  <a:srgbClr val="1C3F94"/>
                </a:solidFill>
                <a:latin typeface="Futura Lt" pitchFamily="34" charset="0"/>
              </a:rPr>
              <a:t>obligar</a:t>
            </a:r>
            <a:r>
              <a:rPr lang="es-MX" sz="2000" dirty="0">
                <a:latin typeface="Futura Lt" pitchFamily="34" charset="0"/>
              </a:rPr>
              <a:t> a quienes formulan el programa a </a:t>
            </a:r>
            <a:r>
              <a:rPr lang="es-MX" sz="2000" dirty="0">
                <a:solidFill>
                  <a:srgbClr val="1C3F94"/>
                </a:solidFill>
                <a:latin typeface="Futura Lt" pitchFamily="34" charset="0"/>
              </a:rPr>
              <a:t>explicitar</a:t>
            </a:r>
            <a:r>
              <a:rPr lang="es-MX" sz="2000" dirty="0">
                <a:latin typeface="Futura Lt" pitchFamily="34" charset="0"/>
              </a:rPr>
              <a:t> los </a:t>
            </a:r>
            <a:r>
              <a:rPr lang="es-MX" sz="2000" dirty="0">
                <a:solidFill>
                  <a:srgbClr val="1C3F94"/>
                </a:solidFill>
                <a:latin typeface="Futura Lt" pitchFamily="34" charset="0"/>
              </a:rPr>
              <a:t>riesgos</a:t>
            </a:r>
            <a:r>
              <a:rPr lang="es-MX" sz="2000" dirty="0">
                <a:latin typeface="Futura Lt" pitchFamily="34" charset="0"/>
              </a:rPr>
              <a:t> y a quienes lo ejecutan a estar pendientes de </a:t>
            </a:r>
            <a:r>
              <a:rPr lang="es-MX" sz="2000" dirty="0" smtClean="0">
                <a:latin typeface="Futura Lt" pitchFamily="34" charset="0"/>
              </a:rPr>
              <a:t>ellos.</a:t>
            </a:r>
            <a:endParaRPr lang="es-MX" sz="2000" dirty="0">
              <a:latin typeface="Futura Lt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4"/>
          <p:cNvSpPr>
            <a:spLocks noChangeShapeType="1"/>
          </p:cNvSpPr>
          <p:nvPr/>
        </p:nvSpPr>
        <p:spPr bwMode="auto">
          <a:xfrm>
            <a:off x="1127125" y="6781800"/>
            <a:ext cx="1143000" cy="0"/>
          </a:xfrm>
          <a:prstGeom prst="line">
            <a:avLst/>
          </a:prstGeom>
          <a:noFill/>
          <a:ln w="57150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152400" y="1752600"/>
            <a:ext cx="8763000" cy="2414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spcAft>
                <a:spcPct val="600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MX" sz="2000" dirty="0" smtClean="0">
                <a:latin typeface="Futura Lt" pitchFamily="34" charset="0"/>
              </a:rPr>
              <a:t>Cada </a:t>
            </a:r>
            <a:r>
              <a:rPr lang="es-MX" sz="2000" dirty="0" smtClean="0">
                <a:solidFill>
                  <a:srgbClr val="1C3F94"/>
                </a:solidFill>
                <a:latin typeface="Futura Lt" pitchFamily="34" charset="0"/>
              </a:rPr>
              <a:t>supuesto</a:t>
            </a:r>
            <a:r>
              <a:rPr lang="es-MX" sz="2000" dirty="0" smtClean="0">
                <a:latin typeface="Futura Lt" pitchFamily="34" charset="0"/>
              </a:rPr>
              <a:t> corresponde a un </a:t>
            </a:r>
            <a:r>
              <a:rPr lang="es-MX" sz="2000" dirty="0" smtClean="0">
                <a:solidFill>
                  <a:srgbClr val="1C3F94"/>
                </a:solidFill>
                <a:latin typeface="Futura Lt" pitchFamily="34" charset="0"/>
              </a:rPr>
              <a:t>riesgo</a:t>
            </a:r>
            <a:r>
              <a:rPr lang="es-MX" sz="2000" dirty="0" smtClean="0">
                <a:latin typeface="Futura Lt" pitchFamily="34" charset="0"/>
              </a:rPr>
              <a:t> del proyecto, no son controlables por gerencia del proyecto.</a:t>
            </a:r>
          </a:p>
          <a:p>
            <a:pPr marL="342900" indent="-342900" algn="just">
              <a:spcBef>
                <a:spcPct val="20000"/>
              </a:spcBef>
              <a:spcAft>
                <a:spcPct val="600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MX" sz="2000" dirty="0" smtClean="0">
                <a:latin typeface="Futura Lt" pitchFamily="34" charset="0"/>
              </a:rPr>
              <a:t>El </a:t>
            </a:r>
            <a:r>
              <a:rPr lang="es-MX" sz="2000" dirty="0" smtClean="0">
                <a:solidFill>
                  <a:srgbClr val="1C3F94"/>
                </a:solidFill>
                <a:latin typeface="Futura Lt" pitchFamily="34" charset="0"/>
              </a:rPr>
              <a:t>supuesto</a:t>
            </a:r>
            <a:r>
              <a:rPr lang="es-MX" sz="2000" dirty="0" smtClean="0">
                <a:latin typeface="Futura Lt" pitchFamily="34" charset="0"/>
              </a:rPr>
              <a:t> es  </a:t>
            </a:r>
            <a:r>
              <a:rPr lang="es-MX" sz="2000" dirty="0" smtClean="0">
                <a:solidFill>
                  <a:srgbClr val="1C3F94"/>
                </a:solidFill>
                <a:latin typeface="Futura Lt" pitchFamily="34" charset="0"/>
              </a:rPr>
              <a:t>condición</a:t>
            </a:r>
            <a:r>
              <a:rPr lang="es-MX" sz="2000" dirty="0" smtClean="0">
                <a:latin typeface="Futura Lt" pitchFamily="34" charset="0"/>
              </a:rPr>
              <a:t> que tiene que darse para que se cumpla la relación de </a:t>
            </a:r>
            <a:r>
              <a:rPr lang="es-MX" sz="2000" dirty="0" smtClean="0">
                <a:solidFill>
                  <a:srgbClr val="1C3F94"/>
                </a:solidFill>
                <a:latin typeface="Futura Lt" pitchFamily="34" charset="0"/>
              </a:rPr>
              <a:t>causalidad</a:t>
            </a:r>
            <a:r>
              <a:rPr lang="es-MX" sz="2000" dirty="0" smtClean="0">
                <a:latin typeface="Futura Lt" pitchFamily="34" charset="0"/>
              </a:rPr>
              <a:t> en la jerarquía de objetivos.</a:t>
            </a:r>
          </a:p>
          <a:p>
            <a:pPr marL="342900" indent="-342900" algn="just">
              <a:spcBef>
                <a:spcPct val="20000"/>
              </a:spcBef>
              <a:spcAft>
                <a:spcPct val="600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MX" sz="2000" dirty="0" smtClean="0">
                <a:latin typeface="Futura Lt" pitchFamily="34" charset="0"/>
              </a:rPr>
              <a:t>Sólo se consideran los </a:t>
            </a:r>
            <a:r>
              <a:rPr lang="es-MX" sz="2000" dirty="0" smtClean="0">
                <a:solidFill>
                  <a:srgbClr val="1C3F94"/>
                </a:solidFill>
                <a:latin typeface="Futura Lt" pitchFamily="34" charset="0"/>
              </a:rPr>
              <a:t>riesgos</a:t>
            </a:r>
            <a:r>
              <a:rPr lang="es-MX" sz="2000" dirty="0" smtClean="0">
                <a:latin typeface="Futura Lt" pitchFamily="34" charset="0"/>
              </a:rPr>
              <a:t> que tengan una </a:t>
            </a:r>
            <a:r>
              <a:rPr lang="es-MX" sz="2000" dirty="0" smtClean="0">
                <a:solidFill>
                  <a:srgbClr val="1C3F94"/>
                </a:solidFill>
                <a:latin typeface="Futura Lt" pitchFamily="34" charset="0"/>
              </a:rPr>
              <a:t>probabilidad</a:t>
            </a:r>
            <a:r>
              <a:rPr lang="es-MX" sz="2000" dirty="0" smtClean="0">
                <a:latin typeface="Futura Lt" pitchFamily="34" charset="0"/>
              </a:rPr>
              <a:t> razonable de ocurrencia.</a:t>
            </a:r>
          </a:p>
          <a:p>
            <a:pPr marL="342900" indent="-342900">
              <a:spcBef>
                <a:spcPct val="20000"/>
              </a:spcBef>
            </a:pPr>
            <a:r>
              <a:rPr lang="es-MX" sz="2000" b="1" dirty="0" smtClean="0">
                <a:solidFill>
                  <a:srgbClr val="008080"/>
                </a:solidFill>
                <a:latin typeface="Futura Lt" pitchFamily="34" charset="0"/>
              </a:rPr>
              <a:t>                         </a:t>
            </a:r>
          </a:p>
          <a:p>
            <a:pPr marL="342900" indent="-342900">
              <a:lnSpc>
                <a:spcPct val="50000"/>
              </a:lnSpc>
            </a:pPr>
            <a:r>
              <a:rPr lang="es-MX" sz="2000" b="1" i="1" dirty="0">
                <a:solidFill>
                  <a:schemeClr val="accent1">
                    <a:lumMod val="75000"/>
                  </a:schemeClr>
                </a:solidFill>
                <a:latin typeface="Futura Lt" pitchFamily="34" charset="0"/>
              </a:rPr>
              <a:t>L</a:t>
            </a:r>
            <a:r>
              <a:rPr lang="es-MX" sz="2000" b="1" i="1" dirty="0" smtClean="0">
                <a:solidFill>
                  <a:schemeClr val="accent1">
                    <a:lumMod val="75000"/>
                  </a:schemeClr>
                </a:solidFill>
                <a:latin typeface="Futura Lt" pitchFamily="34" charset="0"/>
              </a:rPr>
              <a:t>as cosas que</a:t>
            </a:r>
          </a:p>
          <a:p>
            <a:pPr marL="342900" indent="-342900">
              <a:lnSpc>
                <a:spcPct val="50000"/>
              </a:lnSpc>
            </a:pPr>
            <a:r>
              <a:rPr lang="es-MX" sz="2000" b="1" i="1" dirty="0" smtClean="0">
                <a:solidFill>
                  <a:schemeClr val="accent2">
                    <a:lumMod val="75000"/>
                  </a:schemeClr>
                </a:solidFill>
                <a:latin typeface="Futura Lt" pitchFamily="34" charset="0"/>
              </a:rPr>
              <a:t>  </a:t>
            </a:r>
          </a:p>
          <a:p>
            <a:pPr marL="342900" indent="-342900">
              <a:lnSpc>
                <a:spcPct val="50000"/>
              </a:lnSpc>
            </a:pPr>
            <a:r>
              <a:rPr lang="es-MX" sz="2000" b="1" i="1" dirty="0" smtClean="0">
                <a:solidFill>
                  <a:srgbClr val="FF0000"/>
                </a:solidFill>
                <a:latin typeface="Futura Lt" pitchFamily="34" charset="0"/>
              </a:rPr>
              <a:t> </a:t>
            </a:r>
            <a:endParaRPr lang="es-MX" sz="2000" b="1" i="1" dirty="0" smtClean="0">
              <a:solidFill>
                <a:srgbClr val="C00000"/>
              </a:solidFill>
              <a:latin typeface="Futura Lt" pitchFamily="34" charset="0"/>
            </a:endParaRPr>
          </a:p>
          <a:p>
            <a:pPr marL="342900" indent="-342900">
              <a:lnSpc>
                <a:spcPct val="50000"/>
              </a:lnSpc>
            </a:pPr>
            <a:r>
              <a:rPr lang="es-MX" sz="2000" b="1" i="1" dirty="0" smtClean="0">
                <a:solidFill>
                  <a:srgbClr val="C00000"/>
                </a:solidFill>
                <a:latin typeface="Futura Lt" pitchFamily="34" charset="0"/>
              </a:rPr>
              <a:t>                      </a:t>
            </a:r>
            <a:r>
              <a:rPr lang="es-MX" sz="2000" b="1" dirty="0" smtClean="0">
                <a:solidFill>
                  <a:srgbClr val="C00000"/>
                </a:solidFill>
                <a:latin typeface="Futura Lt" pitchFamily="34" charset="0"/>
              </a:rPr>
              <a:t>Siempre ocurren o</a:t>
            </a:r>
            <a:endParaRPr lang="es-MX" sz="2000" b="1" i="1" dirty="0" smtClean="0">
              <a:solidFill>
                <a:srgbClr val="C00000"/>
              </a:solidFill>
              <a:latin typeface="Futura Lt" pitchFamily="34" charset="0"/>
            </a:endParaRPr>
          </a:p>
          <a:p>
            <a:pPr marL="342900" indent="-342900">
              <a:lnSpc>
                <a:spcPct val="50000"/>
              </a:lnSpc>
            </a:pPr>
            <a:endParaRPr lang="es-MX" sz="2000" b="1" i="1" dirty="0" smtClean="0">
              <a:solidFill>
                <a:srgbClr val="C00000"/>
              </a:solidFill>
              <a:latin typeface="Futura Lt" pitchFamily="34" charset="0"/>
            </a:endParaRPr>
          </a:p>
          <a:p>
            <a:pPr marL="342900" indent="-342900">
              <a:lnSpc>
                <a:spcPct val="50000"/>
              </a:lnSpc>
            </a:pPr>
            <a:r>
              <a:rPr lang="es-MX" sz="2000" b="1" i="1" dirty="0" smtClean="0">
                <a:solidFill>
                  <a:srgbClr val="C00000"/>
                </a:solidFill>
                <a:latin typeface="Futura Lt" pitchFamily="34" charset="0"/>
              </a:rPr>
              <a:t>                      </a:t>
            </a:r>
            <a:r>
              <a:rPr lang="es-MX" sz="2000" b="1" dirty="0" smtClean="0">
                <a:solidFill>
                  <a:srgbClr val="C00000"/>
                </a:solidFill>
                <a:latin typeface="Futura Lt" pitchFamily="34" charset="0"/>
              </a:rPr>
              <a:t>nunca ocurren</a:t>
            </a:r>
          </a:p>
          <a:p>
            <a:pPr marL="342900" indent="-342900">
              <a:lnSpc>
                <a:spcPct val="50000"/>
              </a:lnSpc>
            </a:pPr>
            <a:r>
              <a:rPr lang="es-MX" sz="2000" b="1" i="1" dirty="0" smtClean="0">
                <a:solidFill>
                  <a:srgbClr val="FF0000"/>
                </a:solidFill>
                <a:latin typeface="Futura Lt" pitchFamily="34" charset="0"/>
              </a:rPr>
              <a:t>                                                 </a:t>
            </a:r>
          </a:p>
          <a:p>
            <a:pPr marL="342900" indent="-342900">
              <a:lnSpc>
                <a:spcPct val="50000"/>
              </a:lnSpc>
            </a:pPr>
            <a:r>
              <a:rPr lang="es-MX" sz="2000" b="1" i="1" dirty="0" smtClean="0">
                <a:solidFill>
                  <a:srgbClr val="FF0000"/>
                </a:solidFill>
                <a:latin typeface="Futura Lt" pitchFamily="34" charset="0"/>
              </a:rPr>
              <a:t>                                              		</a:t>
            </a:r>
          </a:p>
          <a:p>
            <a:pPr marL="342900" indent="-342900">
              <a:lnSpc>
                <a:spcPct val="50000"/>
              </a:lnSpc>
            </a:pPr>
            <a:r>
              <a:rPr lang="es-MX" sz="2000" b="1" i="1" dirty="0" smtClean="0">
                <a:solidFill>
                  <a:srgbClr val="FF0000"/>
                </a:solidFill>
                <a:latin typeface="Futura Lt" pitchFamily="34" charset="0"/>
              </a:rPr>
              <a:t>				</a:t>
            </a:r>
            <a:r>
              <a:rPr lang="es-MX" sz="2000" b="1" i="1" dirty="0" smtClean="0">
                <a:solidFill>
                  <a:schemeClr val="accent1">
                    <a:lumMod val="75000"/>
                  </a:schemeClr>
                </a:solidFill>
                <a:latin typeface="Futura Lt" pitchFamily="34" charset="0"/>
              </a:rPr>
              <a:t>no son supuestos</a:t>
            </a:r>
            <a:endParaRPr lang="es-MX" sz="2000" b="1" i="1" dirty="0">
              <a:solidFill>
                <a:schemeClr val="accent1">
                  <a:lumMod val="75000"/>
                </a:schemeClr>
              </a:solidFill>
              <a:latin typeface="Futura Lt" pitchFamily="34" charset="0"/>
            </a:endParaRPr>
          </a:p>
        </p:txBody>
      </p:sp>
      <p:sp>
        <p:nvSpPr>
          <p:cNvPr id="97309" name="Text Box 29"/>
          <p:cNvSpPr txBox="1">
            <a:spLocks noChangeArrowheads="1"/>
          </p:cNvSpPr>
          <p:nvPr/>
        </p:nvSpPr>
        <p:spPr bwMode="auto">
          <a:xfrm>
            <a:off x="251520" y="1165194"/>
            <a:ext cx="52774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en-US" b="1" dirty="0" err="1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Cómo</a:t>
            </a:r>
            <a:r>
              <a:rPr lang="en-US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incorporamos</a:t>
            </a:r>
            <a:r>
              <a:rPr lang="en-US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 los </a:t>
            </a:r>
            <a:r>
              <a:rPr lang="en-US" b="1" dirty="0" err="1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riesgos</a:t>
            </a:r>
            <a:r>
              <a:rPr lang="en-US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s-ES_tradnl" b="1" dirty="0">
              <a:solidFill>
                <a:srgbClr val="1C3F94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7380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470203"/>
              </p:ext>
            </p:extLst>
          </p:nvPr>
        </p:nvGraphicFramePr>
        <p:xfrm>
          <a:off x="5995988" y="4329100"/>
          <a:ext cx="3024187" cy="1749424"/>
        </p:xfrm>
        <a:graphic>
          <a:graphicData uri="http://schemas.openxmlformats.org/drawingml/2006/table">
            <a:tbl>
              <a:tblPr/>
              <a:tblGrid>
                <a:gridCol w="1225550"/>
                <a:gridCol w="288925"/>
                <a:gridCol w="361950"/>
                <a:gridCol w="1147762"/>
              </a:tblGrid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OBJETIVOS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Supuestos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7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8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PROPOSITO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7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COMPONENTE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9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ACTIVIDAD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135188" y="422275"/>
            <a:ext cx="69342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5. Supuestos</a:t>
            </a:r>
            <a:endParaRPr lang="es-ES_tradnl" b="1" dirty="0">
              <a:solidFill>
                <a:srgbClr val="1C3F9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 bwMode="auto">
          <a:xfrm>
            <a:off x="7848364" y="4293096"/>
            <a:ext cx="1185020" cy="18002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7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7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7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7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7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7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7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7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2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2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72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72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72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72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72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72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72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5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72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72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72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72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72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72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62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2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72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72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8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72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72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72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7500"/>
                            </p:stCondLst>
                            <p:childTnLst>
                              <p:par>
                                <p:cTn id="74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72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72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72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97" name="Group 9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668825"/>
              </p:ext>
            </p:extLst>
          </p:nvPr>
        </p:nvGraphicFramePr>
        <p:xfrm>
          <a:off x="971550" y="2287611"/>
          <a:ext cx="7200900" cy="3949701"/>
        </p:xfrm>
        <a:graphic>
          <a:graphicData uri="http://schemas.openxmlformats.org/drawingml/2006/table">
            <a:tbl>
              <a:tblPr/>
              <a:tblGrid>
                <a:gridCol w="1584325"/>
                <a:gridCol w="1878013"/>
                <a:gridCol w="1866900"/>
                <a:gridCol w="1871662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OBJETIVOS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Supuestos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PROPOSITO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COMPONENTES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ACTIVIDADES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792" name="Text Box 88"/>
          <p:cNvSpPr txBox="1">
            <a:spLocks noChangeArrowheads="1"/>
          </p:cNvSpPr>
          <p:nvPr/>
        </p:nvSpPr>
        <p:spPr bwMode="auto">
          <a:xfrm>
            <a:off x="381000" y="1311246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SzPct val="90000"/>
              <a:buFont typeface="Monotype Sorts"/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Representan condiciones necesarias para el logro de los objetivos que no dependen de la gerencia del programa.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393" name="AutoShape 89"/>
          <p:cNvSpPr>
            <a:spLocks/>
          </p:cNvSpPr>
          <p:nvPr/>
        </p:nvSpPr>
        <p:spPr bwMode="auto">
          <a:xfrm>
            <a:off x="2663788" y="3272271"/>
            <a:ext cx="3541761" cy="1092833"/>
          </a:xfrm>
          <a:prstGeom prst="borderCallout2">
            <a:avLst>
              <a:gd name="adj1" fmla="val 9497"/>
              <a:gd name="adj2" fmla="val 99901"/>
              <a:gd name="adj3" fmla="val 10889"/>
              <a:gd name="adj4" fmla="val 135016"/>
              <a:gd name="adj5" fmla="val 208121"/>
              <a:gd name="adj6" fmla="val 135731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s-MX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Acontecimientos, condiciones o decisiones que tienen que  suceder para completar los Componentes del proyecto</a:t>
            </a:r>
            <a:r>
              <a:rPr lang="en-US" sz="1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600" b="1" dirty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/>
            <a:endParaRPr lang="es-ES" sz="1600" b="1" dirty="0">
              <a:solidFill>
                <a:schemeClr val="accent2">
                  <a:lumMod val="40000"/>
                  <a:lumOff val="60000"/>
                </a:schemeClr>
              </a:solidFill>
              <a:latin typeface="Futura Lt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135188" y="422275"/>
            <a:ext cx="69342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5. Supuestos</a:t>
            </a:r>
            <a:endParaRPr lang="es-ES_tradnl" b="1" dirty="0">
              <a:solidFill>
                <a:srgbClr val="1C3F94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12 Conector recto de flecha"/>
          <p:cNvCxnSpPr/>
          <p:nvPr/>
        </p:nvCxnSpPr>
        <p:spPr bwMode="auto">
          <a:xfrm flipH="1" flipV="1">
            <a:off x="2135188" y="5121188"/>
            <a:ext cx="4372002" cy="64807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14 Conector recto de flecha"/>
          <p:cNvCxnSpPr/>
          <p:nvPr/>
        </p:nvCxnSpPr>
        <p:spPr bwMode="auto">
          <a:xfrm>
            <a:off x="2387193" y="6021288"/>
            <a:ext cx="4345047" cy="36513"/>
          </a:xfrm>
          <a:prstGeom prst="straightConnector1">
            <a:avLst/>
          </a:prstGeom>
          <a:ln w="76200">
            <a:solidFill>
              <a:schemeClr val="tx2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8394" name="AutoShape 90"/>
          <p:cNvSpPr>
            <a:spLocks/>
          </p:cNvSpPr>
          <p:nvPr/>
        </p:nvSpPr>
        <p:spPr bwMode="auto">
          <a:xfrm>
            <a:off x="3275856" y="4635599"/>
            <a:ext cx="2884489" cy="809625"/>
          </a:xfrm>
          <a:prstGeom prst="borderCallout2">
            <a:avLst>
              <a:gd name="adj1" fmla="val 8815"/>
              <a:gd name="adj2" fmla="val 100822"/>
              <a:gd name="adj3" fmla="val 8815"/>
              <a:gd name="adj4" fmla="val 132610"/>
              <a:gd name="adj5" fmla="val 111062"/>
              <a:gd name="adj6" fmla="val 133028"/>
            </a:avLst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es-MX" sz="1800" b="1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La población asiste a los cursos de capacitación en higiene</a:t>
            </a:r>
          </a:p>
          <a:p>
            <a:pPr algn="ctr" eaLnBrk="0" hangingPunct="0"/>
            <a:endParaRPr lang="es-ES" sz="1800" b="1" dirty="0">
              <a:latin typeface="Futura Lt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93" grpId="0" animBg="1"/>
      <p:bldP spid="9839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97" name="Group 9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729774"/>
              </p:ext>
            </p:extLst>
          </p:nvPr>
        </p:nvGraphicFramePr>
        <p:xfrm>
          <a:off x="971550" y="2287611"/>
          <a:ext cx="7200900" cy="3949701"/>
        </p:xfrm>
        <a:graphic>
          <a:graphicData uri="http://schemas.openxmlformats.org/drawingml/2006/table">
            <a:tbl>
              <a:tblPr/>
              <a:tblGrid>
                <a:gridCol w="1584325"/>
                <a:gridCol w="1878013"/>
                <a:gridCol w="1866900"/>
                <a:gridCol w="1871662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OBJETIVOS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Supuestos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PROPOSITO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COMPONENTES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ACTIVIDADES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792" name="Text Box 88"/>
          <p:cNvSpPr txBox="1">
            <a:spLocks noChangeArrowheads="1"/>
          </p:cNvSpPr>
          <p:nvPr/>
        </p:nvSpPr>
        <p:spPr bwMode="auto">
          <a:xfrm>
            <a:off x="381000" y="1274733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SzPct val="90000"/>
              <a:buFont typeface="Monotype Sorts"/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Representan condiciones necesarias para el logro de los objetivos que no dependen de la gerencia del programa.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393" name="AutoShape 89"/>
          <p:cNvSpPr>
            <a:spLocks/>
          </p:cNvSpPr>
          <p:nvPr/>
        </p:nvSpPr>
        <p:spPr bwMode="auto">
          <a:xfrm>
            <a:off x="3214902" y="2600908"/>
            <a:ext cx="3541761" cy="1092833"/>
          </a:xfrm>
          <a:prstGeom prst="borderCallout2">
            <a:avLst>
              <a:gd name="adj1" fmla="val 9497"/>
              <a:gd name="adj2" fmla="val 99901"/>
              <a:gd name="adj3" fmla="val 10889"/>
              <a:gd name="adj4" fmla="val 135016"/>
              <a:gd name="adj5" fmla="val 208121"/>
              <a:gd name="adj6" fmla="val 135731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Acontecimientos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,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condiciones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 o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decisiones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que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tienen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que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ocurrir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para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que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 los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componentes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 del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proyecto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alcancen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 el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Futura Lt" pitchFamily="34" charset="0"/>
              </a:rPr>
              <a:t>Propósito</a:t>
            </a:r>
            <a:endParaRPr lang="es-ES" sz="1600" b="1" dirty="0">
              <a:solidFill>
                <a:schemeClr val="accent6">
                  <a:lumMod val="75000"/>
                </a:schemeClr>
              </a:solidFill>
              <a:latin typeface="Futura Lt" pitchFamily="34" charset="0"/>
            </a:endParaRPr>
          </a:p>
          <a:p>
            <a:pPr algn="ctr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1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Futura Lt" pitchFamily="34" charset="0"/>
              </a:rPr>
              <a:t>.</a:t>
            </a:r>
            <a:endParaRPr lang="en-US" sz="1600" b="1" dirty="0">
              <a:solidFill>
                <a:schemeClr val="accent2">
                  <a:lumMod val="40000"/>
                  <a:lumOff val="60000"/>
                </a:schemeClr>
              </a:solidFill>
              <a:latin typeface="Futura Lt" pitchFamily="34" charset="0"/>
            </a:endParaRPr>
          </a:p>
          <a:p>
            <a:pPr algn="ctr" eaLnBrk="0" hangingPunct="0"/>
            <a:endParaRPr lang="es-ES" sz="1600" b="1" dirty="0">
              <a:solidFill>
                <a:schemeClr val="accent2">
                  <a:lumMod val="40000"/>
                  <a:lumOff val="60000"/>
                </a:schemeClr>
              </a:solidFill>
              <a:latin typeface="Futura Lt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135188" y="422275"/>
            <a:ext cx="69342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5. Supuestos</a:t>
            </a:r>
            <a:endParaRPr lang="es-ES_tradnl" b="1" dirty="0">
              <a:solidFill>
                <a:srgbClr val="1C3F94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12 Conector recto de flecha"/>
          <p:cNvCxnSpPr/>
          <p:nvPr/>
        </p:nvCxnSpPr>
        <p:spPr bwMode="auto">
          <a:xfrm flipH="1" flipV="1">
            <a:off x="2162141" y="5085184"/>
            <a:ext cx="4345049" cy="607623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14 Conector recto de flecha"/>
          <p:cNvCxnSpPr/>
          <p:nvPr/>
        </p:nvCxnSpPr>
        <p:spPr bwMode="auto">
          <a:xfrm>
            <a:off x="2334454" y="5949280"/>
            <a:ext cx="4345047" cy="36513"/>
          </a:xfrm>
          <a:prstGeom prst="straightConnector1">
            <a:avLst/>
          </a:prstGeom>
          <a:ln w="76200">
            <a:solidFill>
              <a:schemeClr val="tx2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 bwMode="auto">
          <a:xfrm>
            <a:off x="2411760" y="4904655"/>
            <a:ext cx="4345047" cy="36513"/>
          </a:xfrm>
          <a:prstGeom prst="straightConnector1">
            <a:avLst/>
          </a:prstGeom>
          <a:ln w="76200">
            <a:solidFill>
              <a:schemeClr val="tx2">
                <a:lumMod val="75000"/>
              </a:schemeClr>
            </a:solidFill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 bwMode="auto">
          <a:xfrm flipH="1" flipV="1">
            <a:off x="2166562" y="4077072"/>
            <a:ext cx="4345049" cy="607623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394" name="AutoShape 90"/>
          <p:cNvSpPr>
            <a:spLocks/>
          </p:cNvSpPr>
          <p:nvPr/>
        </p:nvSpPr>
        <p:spPr bwMode="auto">
          <a:xfrm>
            <a:off x="3872318" y="3976070"/>
            <a:ext cx="2884489" cy="809625"/>
          </a:xfrm>
          <a:prstGeom prst="borderCallout2">
            <a:avLst>
              <a:gd name="adj1" fmla="val 8815"/>
              <a:gd name="adj2" fmla="val 100822"/>
              <a:gd name="adj3" fmla="val 8815"/>
              <a:gd name="adj4" fmla="val 132610"/>
              <a:gd name="adj5" fmla="val 111062"/>
              <a:gd name="adj6" fmla="val 133028"/>
            </a:avLst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MX" sz="1600" b="1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La población aplica lo aprendido sobre higiene en sus actividades diarias</a:t>
            </a:r>
          </a:p>
          <a:p>
            <a:pPr algn="ctr" eaLnBrk="0" hangingPunct="0"/>
            <a:endParaRPr lang="es-ES" sz="1800" b="1" dirty="0">
              <a:latin typeface="Futura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8552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93" grpId="0" animBg="1"/>
      <p:bldP spid="9839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4" name="AutoShape 6"/>
          <p:cNvSpPr>
            <a:spLocks noChangeArrowheads="1"/>
          </p:cNvSpPr>
          <p:nvPr/>
        </p:nvSpPr>
        <p:spPr bwMode="auto">
          <a:xfrm>
            <a:off x="0" y="972899"/>
            <a:ext cx="2270125" cy="1467326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¿El riesgo es externo al proyecto?</a:t>
            </a:r>
          </a:p>
        </p:txBody>
      </p:sp>
      <p:sp>
        <p:nvSpPr>
          <p:cNvPr id="99335" name="AutoShape 7"/>
          <p:cNvSpPr>
            <a:spLocks noChangeArrowheads="1"/>
          </p:cNvSpPr>
          <p:nvPr/>
        </p:nvSpPr>
        <p:spPr bwMode="auto">
          <a:xfrm>
            <a:off x="2627313" y="1186884"/>
            <a:ext cx="2232025" cy="1039356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¿El riesgo es importante?</a:t>
            </a:r>
          </a:p>
        </p:txBody>
      </p:sp>
      <p:sp>
        <p:nvSpPr>
          <p:cNvPr id="99336" name="AutoShape 8"/>
          <p:cNvSpPr>
            <a:spLocks noChangeArrowheads="1"/>
          </p:cNvSpPr>
          <p:nvPr/>
        </p:nvSpPr>
        <p:spPr bwMode="auto">
          <a:xfrm>
            <a:off x="4572000" y="1980962"/>
            <a:ext cx="2451100" cy="1467326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¿Probabilidad de ocurrencia del riesgo?</a:t>
            </a:r>
          </a:p>
        </p:txBody>
      </p:sp>
      <p:sp>
        <p:nvSpPr>
          <p:cNvPr id="99337" name="AutoShape 9"/>
          <p:cNvSpPr>
            <a:spLocks noChangeArrowheads="1"/>
          </p:cNvSpPr>
          <p:nvPr/>
        </p:nvSpPr>
        <p:spPr bwMode="auto">
          <a:xfrm>
            <a:off x="3851275" y="5149612"/>
            <a:ext cx="2092325" cy="1467326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¿Se puede rediseñar el proyecto?</a:t>
            </a: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2195513" y="1412875"/>
            <a:ext cx="3413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_tradnl" sz="1600" b="1">
                <a:latin typeface="Arial Narrow" pitchFamily="34" charset="0"/>
              </a:rPr>
              <a:t>Si</a:t>
            </a: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4140200" y="2781300"/>
            <a:ext cx="8858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_tradnl" sz="1600" b="1">
                <a:latin typeface="Arial Narrow" pitchFamily="34" charset="0"/>
              </a:rPr>
              <a:t>Poco</a:t>
            </a:r>
          </a:p>
          <a:p>
            <a:pPr algn="ctr" eaLnBrk="0" hangingPunct="0"/>
            <a:r>
              <a:rPr lang="es-ES_tradnl" sz="1600" b="1">
                <a:latin typeface="Arial Narrow" pitchFamily="34" charset="0"/>
              </a:rPr>
              <a:t>probable</a:t>
            </a:r>
          </a:p>
        </p:txBody>
      </p:sp>
      <p:cxnSp>
        <p:nvCxnSpPr>
          <p:cNvPr id="99340" name="AutoShape 12"/>
          <p:cNvCxnSpPr>
            <a:cxnSpLocks noChangeShapeType="1"/>
            <a:stCxn id="99334" idx="3"/>
            <a:endCxn id="99335" idx="1"/>
          </p:cNvCxnSpPr>
          <p:nvPr/>
        </p:nvCxnSpPr>
        <p:spPr bwMode="auto">
          <a:xfrm>
            <a:off x="2270125" y="1706562"/>
            <a:ext cx="357188" cy="1588"/>
          </a:xfrm>
          <a:prstGeom prst="straightConnector1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</p:spPr>
      </p:cxnSp>
      <p:cxnSp>
        <p:nvCxnSpPr>
          <p:cNvPr id="99341" name="AutoShape 13"/>
          <p:cNvCxnSpPr>
            <a:cxnSpLocks noChangeShapeType="1"/>
            <a:stCxn id="99335" idx="3"/>
            <a:endCxn id="99336" idx="0"/>
          </p:cNvCxnSpPr>
          <p:nvPr/>
        </p:nvCxnSpPr>
        <p:spPr bwMode="auto">
          <a:xfrm>
            <a:off x="4859338" y="1706562"/>
            <a:ext cx="938212" cy="274400"/>
          </a:xfrm>
          <a:prstGeom prst="bentConnector2">
            <a:avLst/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</p:spPr>
      </p:cxn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4859338" y="1341438"/>
            <a:ext cx="3413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_tradnl" sz="1600" b="1">
                <a:latin typeface="Arial Narrow" pitchFamily="34" charset="0"/>
              </a:rPr>
              <a:t>Si</a:t>
            </a:r>
          </a:p>
        </p:txBody>
      </p:sp>
      <p:sp>
        <p:nvSpPr>
          <p:cNvPr id="99343" name="AutoShape 15"/>
          <p:cNvSpPr>
            <a:spLocks noChangeArrowheads="1"/>
          </p:cNvSpPr>
          <p:nvPr/>
        </p:nvSpPr>
        <p:spPr bwMode="auto">
          <a:xfrm>
            <a:off x="1476375" y="3357563"/>
            <a:ext cx="2205038" cy="360362"/>
          </a:xfrm>
          <a:prstGeom prst="flowChartTerminator">
            <a:avLst/>
          </a:prstGeom>
          <a:solidFill>
            <a:srgbClr val="FF9797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_tradnl" sz="1600" b="1">
                <a:solidFill>
                  <a:schemeClr val="bg1"/>
                </a:solidFill>
                <a:latin typeface="Arial Narrow" pitchFamily="34" charset="0"/>
              </a:rPr>
              <a:t>No incluir</a:t>
            </a:r>
          </a:p>
        </p:txBody>
      </p:sp>
      <p:sp>
        <p:nvSpPr>
          <p:cNvPr id="99345" name="Text Box 17"/>
          <p:cNvSpPr txBox="1">
            <a:spLocks noChangeArrowheads="1"/>
          </p:cNvSpPr>
          <p:nvPr/>
        </p:nvSpPr>
        <p:spPr bwMode="auto">
          <a:xfrm>
            <a:off x="1187450" y="2492375"/>
            <a:ext cx="40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_tradnl" sz="1600" b="1">
                <a:latin typeface="Arial Narrow" pitchFamily="34" charset="0"/>
              </a:rPr>
              <a:t>No</a:t>
            </a:r>
          </a:p>
        </p:txBody>
      </p:sp>
      <p:sp>
        <p:nvSpPr>
          <p:cNvPr id="99348" name="AutoShape 20"/>
          <p:cNvSpPr>
            <a:spLocks noChangeArrowheads="1"/>
          </p:cNvSpPr>
          <p:nvPr/>
        </p:nvSpPr>
        <p:spPr bwMode="auto">
          <a:xfrm>
            <a:off x="6732588" y="4797425"/>
            <a:ext cx="2133600" cy="457200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_tradnl" sz="1600" b="1">
                <a:solidFill>
                  <a:schemeClr val="bg1"/>
                </a:solidFill>
                <a:latin typeface="Arial Narrow" pitchFamily="34" charset="0"/>
              </a:rPr>
              <a:t>SUPUESTO</a:t>
            </a:r>
          </a:p>
        </p:txBody>
      </p:sp>
      <p:cxnSp>
        <p:nvCxnSpPr>
          <p:cNvPr id="99349" name="AutoShape 21"/>
          <p:cNvCxnSpPr>
            <a:cxnSpLocks noChangeShapeType="1"/>
          </p:cNvCxnSpPr>
          <p:nvPr/>
        </p:nvCxnSpPr>
        <p:spPr bwMode="auto">
          <a:xfrm>
            <a:off x="7019925" y="2708275"/>
            <a:ext cx="757238" cy="2063750"/>
          </a:xfrm>
          <a:prstGeom prst="bentConnector2">
            <a:avLst/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</p:spPr>
      </p:cxn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7467600" y="2708275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1600" b="1">
                <a:latin typeface="Arial Narrow" pitchFamily="34" charset="0"/>
              </a:rPr>
              <a:t>Probable</a:t>
            </a:r>
          </a:p>
        </p:txBody>
      </p:sp>
      <p:cxnSp>
        <p:nvCxnSpPr>
          <p:cNvPr id="99351" name="AutoShape 23"/>
          <p:cNvCxnSpPr>
            <a:cxnSpLocks noChangeShapeType="1"/>
            <a:endCxn id="99337" idx="0"/>
          </p:cNvCxnSpPr>
          <p:nvPr/>
        </p:nvCxnSpPr>
        <p:spPr bwMode="auto">
          <a:xfrm rot="5400000">
            <a:off x="4540370" y="3857507"/>
            <a:ext cx="1649174" cy="935037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</p:spPr>
      </p:cxnSp>
      <p:sp>
        <p:nvSpPr>
          <p:cNvPr id="99352" name="Text Box 24"/>
          <p:cNvSpPr txBox="1">
            <a:spLocks noChangeArrowheads="1"/>
          </p:cNvSpPr>
          <p:nvPr/>
        </p:nvSpPr>
        <p:spPr bwMode="auto">
          <a:xfrm>
            <a:off x="5867400" y="3500438"/>
            <a:ext cx="8858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_tradnl" sz="1600" b="1">
                <a:latin typeface="Arial Narrow" pitchFamily="34" charset="0"/>
              </a:rPr>
              <a:t>Muy</a:t>
            </a:r>
          </a:p>
          <a:p>
            <a:pPr algn="ctr" eaLnBrk="0" hangingPunct="0"/>
            <a:r>
              <a:rPr lang="es-ES_tradnl" sz="1600" b="1">
                <a:latin typeface="Arial Narrow" pitchFamily="34" charset="0"/>
              </a:rPr>
              <a:t>probable</a:t>
            </a:r>
          </a:p>
        </p:txBody>
      </p:sp>
      <p:sp>
        <p:nvSpPr>
          <p:cNvPr id="99355" name="Text Box 27"/>
          <p:cNvSpPr txBox="1">
            <a:spLocks noChangeArrowheads="1"/>
          </p:cNvSpPr>
          <p:nvPr/>
        </p:nvSpPr>
        <p:spPr bwMode="auto">
          <a:xfrm>
            <a:off x="3492500" y="5516563"/>
            <a:ext cx="341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_tradnl" sz="1600" b="1">
                <a:latin typeface="Arial Narrow" pitchFamily="34" charset="0"/>
              </a:rPr>
              <a:t>Si</a:t>
            </a:r>
          </a:p>
        </p:txBody>
      </p:sp>
      <p:sp>
        <p:nvSpPr>
          <p:cNvPr id="99356" name="Text Box 28"/>
          <p:cNvSpPr txBox="1">
            <a:spLocks noChangeArrowheads="1"/>
          </p:cNvSpPr>
          <p:nvPr/>
        </p:nvSpPr>
        <p:spPr bwMode="auto">
          <a:xfrm>
            <a:off x="6300788" y="5516563"/>
            <a:ext cx="40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_tradnl" sz="1600" b="1">
                <a:latin typeface="Arial Narrow" pitchFamily="34" charset="0"/>
              </a:rPr>
              <a:t>No</a:t>
            </a:r>
          </a:p>
        </p:txBody>
      </p:sp>
      <p:sp>
        <p:nvSpPr>
          <p:cNvPr id="99358" name="AutoShape 30"/>
          <p:cNvSpPr>
            <a:spLocks noChangeArrowheads="1"/>
          </p:cNvSpPr>
          <p:nvPr/>
        </p:nvSpPr>
        <p:spPr bwMode="auto">
          <a:xfrm>
            <a:off x="1619250" y="5516563"/>
            <a:ext cx="1371600" cy="771525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_tradnl" b="1" dirty="0">
                <a:solidFill>
                  <a:schemeClr val="bg1"/>
                </a:solidFill>
                <a:latin typeface="Arial Narrow" pitchFamily="34" charset="0"/>
              </a:rPr>
              <a:t>Rediseñar</a:t>
            </a:r>
          </a:p>
        </p:txBody>
      </p:sp>
      <p:cxnSp>
        <p:nvCxnSpPr>
          <p:cNvPr id="99360" name="AutoShape 32"/>
          <p:cNvCxnSpPr>
            <a:cxnSpLocks noChangeShapeType="1"/>
            <a:stCxn id="99335" idx="2"/>
            <a:endCxn id="99343" idx="0"/>
          </p:cNvCxnSpPr>
          <p:nvPr/>
        </p:nvCxnSpPr>
        <p:spPr bwMode="auto">
          <a:xfrm rot="5400000">
            <a:off x="2595449" y="2209685"/>
            <a:ext cx="1131323" cy="1164432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cxnSp>
        <p:nvCxnSpPr>
          <p:cNvPr id="99361" name="AutoShape 33"/>
          <p:cNvCxnSpPr>
            <a:cxnSpLocks noChangeShapeType="1"/>
          </p:cNvCxnSpPr>
          <p:nvPr/>
        </p:nvCxnSpPr>
        <p:spPr bwMode="auto">
          <a:xfrm rot="10800000" flipV="1">
            <a:off x="3708400" y="2708275"/>
            <a:ext cx="852488" cy="823913"/>
          </a:xfrm>
          <a:prstGeom prst="bentConnector3">
            <a:avLst>
              <a:gd name="adj1" fmla="val 50093"/>
            </a:avLst>
          </a:prstGeom>
          <a:noFill/>
          <a:ln w="381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cxnSp>
        <p:nvCxnSpPr>
          <p:cNvPr id="99362" name="AutoShape 34"/>
          <p:cNvCxnSpPr>
            <a:cxnSpLocks noChangeShapeType="1"/>
          </p:cNvCxnSpPr>
          <p:nvPr/>
        </p:nvCxnSpPr>
        <p:spPr bwMode="auto">
          <a:xfrm flipV="1">
            <a:off x="5940425" y="5876925"/>
            <a:ext cx="750888" cy="4763"/>
          </a:xfrm>
          <a:prstGeom prst="bentConnector3">
            <a:avLst>
              <a:gd name="adj1" fmla="val 49894"/>
            </a:avLst>
          </a:prstGeom>
          <a:noFill/>
          <a:ln w="381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sp>
        <p:nvSpPr>
          <p:cNvPr id="99363" name="AutoShape 35"/>
          <p:cNvSpPr>
            <a:spLocks noChangeArrowheads="1"/>
          </p:cNvSpPr>
          <p:nvPr/>
        </p:nvSpPr>
        <p:spPr bwMode="auto">
          <a:xfrm>
            <a:off x="6732588" y="5589588"/>
            <a:ext cx="2159000" cy="576262"/>
          </a:xfrm>
          <a:prstGeom prst="flowChartTerminator">
            <a:avLst/>
          </a:prstGeom>
          <a:solidFill>
            <a:srgbClr val="FF9797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_tradnl" sz="1600" b="1">
                <a:solidFill>
                  <a:schemeClr val="bg1"/>
                </a:solidFill>
                <a:latin typeface="Arial Narrow" pitchFamily="34" charset="0"/>
              </a:rPr>
              <a:t>SUPUESTO</a:t>
            </a:r>
          </a:p>
          <a:p>
            <a:pPr algn="ctr" eaLnBrk="0" hangingPunct="0"/>
            <a:r>
              <a:rPr lang="es-ES_tradnl" sz="1600" b="1">
                <a:solidFill>
                  <a:schemeClr val="bg1"/>
                </a:solidFill>
                <a:latin typeface="Arial Narrow" pitchFamily="34" charset="0"/>
              </a:rPr>
              <a:t>FATAL</a:t>
            </a:r>
          </a:p>
        </p:txBody>
      </p:sp>
      <p:sp>
        <p:nvSpPr>
          <p:cNvPr id="99364" name="Text Box 36"/>
          <p:cNvSpPr txBox="1">
            <a:spLocks noChangeArrowheads="1"/>
          </p:cNvSpPr>
          <p:nvPr/>
        </p:nvSpPr>
        <p:spPr bwMode="auto">
          <a:xfrm>
            <a:off x="3708400" y="2420938"/>
            <a:ext cx="40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_tradnl" sz="1600" b="1">
                <a:latin typeface="Arial Narrow" pitchFamily="34" charset="0"/>
              </a:rPr>
              <a:t>No</a:t>
            </a:r>
          </a:p>
        </p:txBody>
      </p:sp>
      <p:cxnSp>
        <p:nvCxnSpPr>
          <p:cNvPr id="99365" name="AutoShape 37"/>
          <p:cNvCxnSpPr>
            <a:cxnSpLocks noChangeShapeType="1"/>
            <a:stCxn id="99334" idx="2"/>
            <a:endCxn id="99343" idx="0"/>
          </p:cNvCxnSpPr>
          <p:nvPr/>
        </p:nvCxnSpPr>
        <p:spPr bwMode="auto">
          <a:xfrm rot="16200000" flipH="1">
            <a:off x="1398309" y="2176978"/>
            <a:ext cx="917338" cy="1443831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C00000"/>
            </a:solidFill>
            <a:miter lim="800000"/>
            <a:headEnd/>
            <a:tailEnd type="triangle" w="med" len="med"/>
          </a:ln>
        </p:spPr>
      </p:cxnSp>
      <p:cxnSp>
        <p:nvCxnSpPr>
          <p:cNvPr id="99366" name="AutoShape 38"/>
          <p:cNvCxnSpPr>
            <a:cxnSpLocks noChangeShapeType="1"/>
            <a:stCxn id="99337" idx="1"/>
            <a:endCxn id="99358" idx="3"/>
          </p:cNvCxnSpPr>
          <p:nvPr/>
        </p:nvCxnSpPr>
        <p:spPr bwMode="auto">
          <a:xfrm rot="10800000" flipV="1">
            <a:off x="2990851" y="5883274"/>
            <a:ext cx="860425" cy="19051"/>
          </a:xfrm>
          <a:prstGeom prst="bentConnector3">
            <a:avLst>
              <a:gd name="adj1" fmla="val 86900"/>
            </a:avLst>
          </a:prstGeom>
          <a:noFill/>
          <a:ln w="38100">
            <a:solidFill>
              <a:srgbClr val="006600"/>
            </a:solidFill>
            <a:miter lim="800000"/>
            <a:headEnd/>
            <a:tailEnd type="triangle" w="med" len="med"/>
          </a:ln>
        </p:spPr>
      </p:cxn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2159732" y="400889"/>
            <a:ext cx="69342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7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5. Supuestos: Diagrama para el </a:t>
            </a:r>
            <a:r>
              <a:rPr lang="es-ES_tradnl" sz="2700" b="1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análisis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9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9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9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9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9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9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9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9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9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9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9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9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9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9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9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9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9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9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9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9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9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9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9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9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9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9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4" grpId="0" animBg="1"/>
      <p:bldP spid="99335" grpId="0" animBg="1"/>
      <p:bldP spid="99336" grpId="0" animBg="1"/>
      <p:bldP spid="99337" grpId="0" animBg="1"/>
      <p:bldP spid="99338" grpId="0"/>
      <p:bldP spid="99339" grpId="0"/>
      <p:bldP spid="99342" grpId="0"/>
      <p:bldP spid="99343" grpId="0" animBg="1"/>
      <p:bldP spid="99345" grpId="0"/>
      <p:bldP spid="99348" grpId="0" animBg="1"/>
      <p:bldP spid="99350" grpId="0"/>
      <p:bldP spid="99352" grpId="0"/>
      <p:bldP spid="99355" grpId="0"/>
      <p:bldP spid="99356" grpId="0"/>
      <p:bldP spid="99358" grpId="0" animBg="1"/>
      <p:bldP spid="99363" grpId="0" animBg="1"/>
      <p:bldP spid="993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3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933C41-6952-43FB-81D4-81C2147DB7C8}" type="slidenum">
              <a:rPr lang="es-ES" smtClean="0"/>
              <a:pPr/>
              <a:t>18</a:t>
            </a:fld>
            <a:endParaRPr lang="es-ES" smtClean="0"/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2159732" y="476672"/>
            <a:ext cx="693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5. Supuestos: Debilidades Comunes </a:t>
            </a:r>
          </a:p>
        </p:txBody>
      </p:sp>
      <p:sp>
        <p:nvSpPr>
          <p:cNvPr id="34820" name="3 Rectángulo"/>
          <p:cNvSpPr>
            <a:spLocks noChangeArrowheads="1"/>
          </p:cNvSpPr>
          <p:nvPr/>
        </p:nvSpPr>
        <p:spPr bwMode="auto">
          <a:xfrm>
            <a:off x="409575" y="1274763"/>
            <a:ext cx="8288338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lvl="1" indent="-273050" algn="just">
              <a:buClr>
                <a:srgbClr val="1C3F94"/>
              </a:buClr>
              <a:buSzPct val="60000"/>
              <a:buFont typeface="Wingdings" pitchFamily="2" charset="2"/>
              <a:buChar char="q"/>
            </a:pPr>
            <a:r>
              <a:rPr lang="es-ES" sz="2200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Supuestos </a:t>
            </a:r>
            <a:r>
              <a:rPr lang="es-ES" sz="2200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que están dentro del ámbito de gestión </a:t>
            </a:r>
            <a:r>
              <a:rPr lang="es-E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del equipo que ejecuta el </a:t>
            </a:r>
            <a:r>
              <a:rPr lang="es-ES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programa.</a:t>
            </a:r>
          </a:p>
          <a:p>
            <a:pPr marL="450850" lvl="1" indent="-273050" algn="just">
              <a:buClr>
                <a:srgbClr val="1C3F94"/>
              </a:buClr>
              <a:buSzPct val="60000"/>
              <a:buFont typeface="Wingdings" pitchFamily="2" charset="2"/>
              <a:buChar char="q"/>
            </a:pPr>
            <a:endParaRPr lang="es-ES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35000" lvl="2" algn="just">
              <a:buClr>
                <a:srgbClr val="1C3F94"/>
              </a:buClr>
              <a:buSzPct val="60000"/>
            </a:pP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s-E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Existe </a:t>
            </a:r>
            <a:r>
              <a:rPr lang="es-E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personal capacitado</a:t>
            </a:r>
          </a:p>
          <a:p>
            <a:pPr marL="635000" lvl="2" algn="just">
              <a:buClr>
                <a:srgbClr val="1C3F94"/>
              </a:buClr>
              <a:buSzPct val="60000"/>
            </a:pP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s-E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Las </a:t>
            </a:r>
            <a:r>
              <a:rPr lang="es-E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actividades desarrolladas responden a necesidades y problemas  reales</a:t>
            </a:r>
          </a:p>
          <a:p>
            <a:pPr marL="635000" lvl="2" algn="just">
              <a:buClr>
                <a:srgbClr val="1C3F94"/>
              </a:buClr>
              <a:buSzPct val="60000"/>
            </a:pP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s-E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 </a:t>
            </a:r>
            <a:r>
              <a:rPr lang="es-E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cumple con lo establecido en los convenios de colaboración</a:t>
            </a:r>
          </a:p>
          <a:p>
            <a:pPr marL="450850" lvl="1" indent="-273050" algn="just">
              <a:buClr>
                <a:srgbClr val="1C3F94"/>
              </a:buClr>
              <a:buSzPct val="60000"/>
              <a:buFont typeface="Wingdings" pitchFamily="2" charset="2"/>
              <a:buChar char="q"/>
            </a:pPr>
            <a:endParaRPr lang="es-ES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0850" lvl="1" indent="-273050" algn="just">
              <a:buClr>
                <a:srgbClr val="1C3F94"/>
              </a:buClr>
              <a:buSzPct val="60000"/>
              <a:buFont typeface="Wingdings" pitchFamily="2" charset="2"/>
              <a:buChar char="q"/>
            </a:pPr>
            <a:r>
              <a:rPr lang="es-ES" sz="2200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Supuestos</a:t>
            </a:r>
            <a:r>
              <a:rPr lang="es-E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200" dirty="0">
                <a:latin typeface="Arial" pitchFamily="34" charset="0"/>
                <a:cs typeface="Arial" pitchFamily="34" charset="0"/>
              </a:rPr>
              <a:t>que representan riesgos </a:t>
            </a:r>
            <a:r>
              <a:rPr lang="es-E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ES" sz="2200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muy baja probabilidad de ocurrencia</a:t>
            </a:r>
          </a:p>
          <a:p>
            <a:pPr marL="450850" lvl="1" indent="-273050" algn="just">
              <a:buClr>
                <a:srgbClr val="1C3F94"/>
              </a:buClr>
              <a:buSzPct val="60000"/>
              <a:buFont typeface="Wingdings" pitchFamily="2" charset="2"/>
              <a:buChar char="q"/>
            </a:pPr>
            <a:endParaRPr lang="es-ES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0850" lvl="1" indent="-273050" algn="just">
              <a:buClr>
                <a:srgbClr val="1C3F94"/>
              </a:buClr>
              <a:buSzPct val="60000"/>
              <a:buFont typeface="Wingdings" pitchFamily="2" charset="2"/>
              <a:buChar char="q"/>
            </a:pPr>
            <a:r>
              <a:rPr lang="es-ES" sz="2200" dirty="0">
                <a:latin typeface="Arial" pitchFamily="34" charset="0"/>
                <a:cs typeface="Arial" pitchFamily="34" charset="0"/>
              </a:rPr>
              <a:t>En algunos casos </a:t>
            </a:r>
            <a:r>
              <a:rPr lang="es-ES" sz="2200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no es posible identificar la relación entre el resumen narrativo y el </a:t>
            </a:r>
            <a:r>
              <a:rPr lang="es-ES" sz="2200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supuesto.</a:t>
            </a:r>
            <a:endParaRPr lang="es-ES" sz="2200" dirty="0">
              <a:solidFill>
                <a:srgbClr val="1C3F94"/>
              </a:solidFill>
              <a:latin typeface="Arial" pitchFamily="34" charset="0"/>
              <a:cs typeface="Arial" pitchFamily="34" charset="0"/>
            </a:endParaRPr>
          </a:p>
          <a:p>
            <a:pPr marL="266700" indent="-266700" algn="just">
              <a:buClr>
                <a:srgbClr val="FF9900"/>
              </a:buClr>
              <a:buSzPct val="80000"/>
              <a:buFont typeface="Wingdings" pitchFamily="2" charset="2"/>
              <a:buChar char="q"/>
            </a:pP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3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DDB4B64-022A-47D0-AFEB-2BDBB256065F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2124075" y="441325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4. Resumen Narrativo</a:t>
            </a:r>
          </a:p>
        </p:txBody>
      </p:sp>
      <p:sp>
        <p:nvSpPr>
          <p:cNvPr id="20484" name="4 Rectángulo"/>
          <p:cNvSpPr>
            <a:spLocks noChangeArrowheads="1"/>
          </p:cNvSpPr>
          <p:nvPr/>
        </p:nvSpPr>
        <p:spPr bwMode="auto">
          <a:xfrm>
            <a:off x="250825" y="1341438"/>
            <a:ext cx="5473700" cy="5024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66700" indent="-2667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q"/>
              <a:defRPr/>
            </a:pPr>
            <a:r>
              <a:rPr lang="es-MX" sz="2200" b="1" dirty="0">
                <a:latin typeface="Arial" pitchFamily="34" charset="0"/>
                <a:cs typeface="Arial" pitchFamily="34" charset="0"/>
              </a:rPr>
              <a:t>Columna de Objetivos:</a:t>
            </a:r>
          </a:p>
          <a:p>
            <a:pPr marL="723900" lvl="1" indent="-266700" algn="just">
              <a:lnSpc>
                <a:spcPct val="200000"/>
              </a:lnSpc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q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¿Cuál es la </a:t>
            </a:r>
            <a:r>
              <a:rPr lang="es-MX" sz="20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finalidad del programa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?</a:t>
            </a:r>
          </a:p>
          <a:p>
            <a:pPr marL="723900" lvl="1" indent="-266700" algn="just">
              <a:lnSpc>
                <a:spcPct val="200000"/>
              </a:lnSpc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q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¿</a:t>
            </a:r>
            <a:r>
              <a:rPr lang="es-MX" sz="20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Qué efecto concreto se espera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del programa?</a:t>
            </a:r>
          </a:p>
          <a:p>
            <a:pPr marL="723900" lvl="1" indent="-266700" algn="just">
              <a:lnSpc>
                <a:spcPct val="200000"/>
              </a:lnSpc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q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¿</a:t>
            </a:r>
            <a:r>
              <a:rPr lang="es-MX" sz="20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Qué productos o servicios deben ser generados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 y/o entregados?</a:t>
            </a:r>
          </a:p>
          <a:p>
            <a:pPr marL="723900" lvl="1" indent="-266700" algn="just">
              <a:lnSpc>
                <a:spcPct val="200000"/>
              </a:lnSpc>
              <a:buClr>
                <a:schemeClr val="accent1">
                  <a:lumMod val="75000"/>
                </a:schemeClr>
              </a:buClr>
              <a:buSzPct val="80000"/>
              <a:buFont typeface="Wingdings" pitchFamily="2" charset="2"/>
              <a:buChar char="q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¿</a:t>
            </a:r>
            <a:r>
              <a:rPr lang="es-MX" sz="20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Qué se tiene que hacer para generar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 esos productos o servicios?</a:t>
            </a:r>
            <a:endParaRPr lang="es-MX" sz="1900" dirty="0">
              <a:latin typeface="Futura Lt" pitchFamily="34" charset="0"/>
            </a:endParaRPr>
          </a:p>
          <a:p>
            <a:pPr marL="723900" lvl="1" indent="-266700" algn="just">
              <a:lnSpc>
                <a:spcPct val="150000"/>
              </a:lnSpc>
              <a:buClr>
                <a:srgbClr val="FF9900"/>
              </a:buClr>
              <a:buSzPct val="80000"/>
              <a:defRPr/>
            </a:pPr>
            <a:endParaRPr lang="es-MX" sz="500" dirty="0">
              <a:latin typeface="Futura Lt" pitchFamily="34" charset="0"/>
            </a:endParaRPr>
          </a:p>
        </p:txBody>
      </p:sp>
      <p:grpSp>
        <p:nvGrpSpPr>
          <p:cNvPr id="20485" name="Group 4"/>
          <p:cNvGrpSpPr>
            <a:grpSpLocks/>
          </p:cNvGrpSpPr>
          <p:nvPr/>
        </p:nvGrpSpPr>
        <p:grpSpPr bwMode="auto">
          <a:xfrm>
            <a:off x="6018213" y="1716088"/>
            <a:ext cx="2751137" cy="3795712"/>
            <a:chOff x="3380" y="2819"/>
            <a:chExt cx="892" cy="1104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380" y="2819"/>
              <a:ext cx="551" cy="27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Fin</a:t>
              </a:r>
            </a:p>
          </p:txBody>
        </p:sp>
        <p:grpSp>
          <p:nvGrpSpPr>
            <p:cNvPr id="20487" name="Group 6"/>
            <p:cNvGrpSpPr>
              <a:grpSpLocks/>
            </p:cNvGrpSpPr>
            <p:nvPr/>
          </p:nvGrpSpPr>
          <p:grpSpPr bwMode="auto">
            <a:xfrm>
              <a:off x="3930" y="2819"/>
              <a:ext cx="342" cy="1104"/>
              <a:chOff x="3930" y="2819"/>
              <a:chExt cx="1658" cy="1104"/>
            </a:xfrm>
          </p:grpSpPr>
          <p:sp>
            <p:nvSpPr>
              <p:cNvPr id="20491" name="Rectangle 7"/>
              <p:cNvSpPr>
                <a:spLocks noChangeArrowheads="1"/>
              </p:cNvSpPr>
              <p:nvPr/>
            </p:nvSpPr>
            <p:spPr bwMode="auto">
              <a:xfrm>
                <a:off x="4485" y="3095"/>
                <a:ext cx="551" cy="2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  <p:sp>
            <p:nvSpPr>
              <p:cNvPr id="20492" name="Rectangle 8"/>
              <p:cNvSpPr>
                <a:spLocks noChangeArrowheads="1"/>
              </p:cNvSpPr>
              <p:nvPr/>
            </p:nvSpPr>
            <p:spPr bwMode="auto">
              <a:xfrm>
                <a:off x="5037" y="3095"/>
                <a:ext cx="551" cy="2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  <p:sp>
            <p:nvSpPr>
              <p:cNvPr id="20493" name="Rectangle 9"/>
              <p:cNvSpPr>
                <a:spLocks noChangeArrowheads="1"/>
              </p:cNvSpPr>
              <p:nvPr/>
            </p:nvSpPr>
            <p:spPr bwMode="auto">
              <a:xfrm>
                <a:off x="4485" y="3647"/>
                <a:ext cx="551" cy="2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  <p:sp>
            <p:nvSpPr>
              <p:cNvPr id="20494" name="Rectangle 10"/>
              <p:cNvSpPr>
                <a:spLocks noChangeArrowheads="1"/>
              </p:cNvSpPr>
              <p:nvPr/>
            </p:nvSpPr>
            <p:spPr bwMode="auto">
              <a:xfrm>
                <a:off x="5037" y="3647"/>
                <a:ext cx="551" cy="2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  <p:sp>
            <p:nvSpPr>
              <p:cNvPr id="20495" name="Rectangle 11"/>
              <p:cNvSpPr>
                <a:spLocks noChangeArrowheads="1"/>
              </p:cNvSpPr>
              <p:nvPr/>
            </p:nvSpPr>
            <p:spPr bwMode="auto">
              <a:xfrm>
                <a:off x="4485" y="3371"/>
                <a:ext cx="551" cy="2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  <p:sp>
            <p:nvSpPr>
              <p:cNvPr id="20496" name="Rectangle 12"/>
              <p:cNvSpPr>
                <a:spLocks noChangeArrowheads="1"/>
              </p:cNvSpPr>
              <p:nvPr/>
            </p:nvSpPr>
            <p:spPr bwMode="auto">
              <a:xfrm>
                <a:off x="5037" y="3371"/>
                <a:ext cx="551" cy="2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  <p:sp>
            <p:nvSpPr>
              <p:cNvPr id="20497" name="Rectangle 13"/>
              <p:cNvSpPr>
                <a:spLocks noChangeArrowheads="1"/>
              </p:cNvSpPr>
              <p:nvPr/>
            </p:nvSpPr>
            <p:spPr bwMode="auto">
              <a:xfrm>
                <a:off x="3931" y="3095"/>
                <a:ext cx="551" cy="2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  <p:sp>
            <p:nvSpPr>
              <p:cNvPr id="20498" name="Rectangle 14"/>
              <p:cNvSpPr>
                <a:spLocks noChangeArrowheads="1"/>
              </p:cNvSpPr>
              <p:nvPr/>
            </p:nvSpPr>
            <p:spPr bwMode="auto">
              <a:xfrm>
                <a:off x="4485" y="2819"/>
                <a:ext cx="551" cy="2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  <p:sp>
            <p:nvSpPr>
              <p:cNvPr id="20499" name="Rectangle 15"/>
              <p:cNvSpPr>
                <a:spLocks noChangeArrowheads="1"/>
              </p:cNvSpPr>
              <p:nvPr/>
            </p:nvSpPr>
            <p:spPr bwMode="auto">
              <a:xfrm>
                <a:off x="5037" y="2819"/>
                <a:ext cx="551" cy="2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  <p:sp>
            <p:nvSpPr>
              <p:cNvPr id="20500" name="Rectangle 16"/>
              <p:cNvSpPr>
                <a:spLocks noChangeArrowheads="1"/>
              </p:cNvSpPr>
              <p:nvPr/>
            </p:nvSpPr>
            <p:spPr bwMode="auto">
              <a:xfrm>
                <a:off x="3931" y="2819"/>
                <a:ext cx="551" cy="2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  <p:sp>
            <p:nvSpPr>
              <p:cNvPr id="20501" name="Rectangle 17"/>
              <p:cNvSpPr>
                <a:spLocks noChangeArrowheads="1"/>
              </p:cNvSpPr>
              <p:nvPr/>
            </p:nvSpPr>
            <p:spPr bwMode="auto">
              <a:xfrm>
                <a:off x="3931" y="3610"/>
                <a:ext cx="551" cy="313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  <p:sp>
            <p:nvSpPr>
              <p:cNvPr id="20502" name="Rectangle 18"/>
              <p:cNvSpPr>
                <a:spLocks noChangeArrowheads="1"/>
              </p:cNvSpPr>
              <p:nvPr/>
            </p:nvSpPr>
            <p:spPr bwMode="auto">
              <a:xfrm>
                <a:off x="3931" y="3371"/>
                <a:ext cx="551" cy="2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</p:grpSp>
        <p:sp>
          <p:nvSpPr>
            <p:cNvPr id="9" name="Rectangle 19"/>
            <p:cNvSpPr>
              <a:spLocks noChangeArrowheads="1"/>
            </p:cNvSpPr>
            <p:nvPr/>
          </p:nvSpPr>
          <p:spPr bwMode="auto">
            <a:xfrm>
              <a:off x="3380" y="3095"/>
              <a:ext cx="550" cy="27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Propósito</a:t>
              </a:r>
            </a:p>
          </p:txBody>
        </p:sp>
        <p:sp>
          <p:nvSpPr>
            <p:cNvPr id="10" name="Rectangle 20"/>
            <p:cNvSpPr>
              <a:spLocks noChangeArrowheads="1"/>
            </p:cNvSpPr>
            <p:nvPr/>
          </p:nvSpPr>
          <p:spPr bwMode="auto">
            <a:xfrm>
              <a:off x="3380" y="3372"/>
              <a:ext cx="551" cy="27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Componentes</a:t>
              </a:r>
            </a:p>
          </p:txBody>
        </p:sp>
        <p:sp>
          <p:nvSpPr>
            <p:cNvPr id="11" name="Rectangle 21"/>
            <p:cNvSpPr>
              <a:spLocks noChangeArrowheads="1"/>
            </p:cNvSpPr>
            <p:nvPr/>
          </p:nvSpPr>
          <p:spPr bwMode="auto">
            <a:xfrm>
              <a:off x="3380" y="3647"/>
              <a:ext cx="551" cy="27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Actividades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575556" y="2187907"/>
          <a:ext cx="8327268" cy="3204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7" name="3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02509F1-45EB-41CC-B4A6-DF10D5956BA8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2124075" y="441325"/>
            <a:ext cx="69342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4. Resumen </a:t>
            </a:r>
            <a:r>
              <a:rPr lang="es-ES_tradnl" sz="2800" b="1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Narrativo </a:t>
            </a:r>
            <a:r>
              <a:rPr lang="es-ES_tradnl" sz="2800" b="1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s-ES_tradnl" sz="2800" b="1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 Fin</a:t>
            </a:r>
            <a:endParaRPr lang="es-ES_tradnl" sz="2800" b="1" dirty="0">
              <a:solidFill>
                <a:srgbClr val="1C3F9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6 Rectángulo"/>
          <p:cNvSpPr>
            <a:spLocks noChangeArrowheads="1"/>
          </p:cNvSpPr>
          <p:nvPr/>
        </p:nvSpPr>
        <p:spPr bwMode="auto">
          <a:xfrm>
            <a:off x="431800" y="1147763"/>
            <a:ext cx="8461375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FF9900"/>
              </a:buClr>
              <a:buSzPct val="80000"/>
            </a:pPr>
            <a:r>
              <a:rPr lang="es-MX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Fin:</a:t>
            </a:r>
            <a:r>
              <a:rPr lang="es-MX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Es la descripción de cómo el programa contribuye, en el mediano o largo plazo, a la solución de un </a:t>
            </a:r>
            <a:r>
              <a:rPr lang="es-MX" sz="18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problema de desarrollo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o a la consecución de </a:t>
            </a:r>
            <a:r>
              <a:rPr lang="es-MX" sz="18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objetivos estratégicos de la </a:t>
            </a:r>
            <a:r>
              <a:rPr lang="es-MX" sz="1800" b="1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institución.</a:t>
            </a:r>
            <a:endParaRPr lang="es-MX" b="1" dirty="0">
              <a:solidFill>
                <a:srgbClr val="1C3F9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4" name="7 Rectángulo"/>
          <p:cNvSpPr>
            <a:spLocks noChangeArrowheads="1"/>
          </p:cNvSpPr>
          <p:nvPr/>
        </p:nvSpPr>
        <p:spPr bwMode="auto">
          <a:xfrm>
            <a:off x="299979" y="5400702"/>
            <a:ext cx="84613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lvl="1" algn="just">
              <a:buClr>
                <a:srgbClr val="FF9900"/>
              </a:buClr>
              <a:buSzPct val="80000"/>
              <a:defRPr/>
            </a:pPr>
            <a:r>
              <a:rPr lang="es-MX" sz="1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s-MX" sz="1800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No implica que el programa, en sí mismo, será suficiente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para lograr el Fin. Pueden existir otros programas que contribuyan al logro del mismo, </a:t>
            </a:r>
            <a:r>
              <a:rPr lang="es-MX" sz="1800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pero si debe tener una contribución significativa.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3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F05975B-F649-411F-95BF-BEE72C26FDBE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22531" name="4 Rectángulo"/>
          <p:cNvSpPr>
            <a:spLocks noChangeArrowheads="1"/>
          </p:cNvSpPr>
          <p:nvPr/>
        </p:nvSpPr>
        <p:spPr bwMode="auto">
          <a:xfrm>
            <a:off x="430213" y="1235075"/>
            <a:ext cx="84629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FF9900"/>
              </a:buClr>
              <a:buSzPct val="80000"/>
            </a:pPr>
            <a:r>
              <a:rPr lang="es-MX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Propósito: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Es el </a:t>
            </a:r>
            <a:r>
              <a:rPr lang="es-MX" sz="18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resultado directo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a ser logrado en la población objetivo como consecuencia de la utilización de los componentes (bienes y/o servicios) producidos o entregados por el programa</a:t>
            </a:r>
            <a:r>
              <a:rPr lang="es-MX" sz="1800" b="1" i="1" dirty="0">
                <a:latin typeface="Futura Lt" pitchFamily="34" charset="0"/>
              </a:rPr>
              <a:t>.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124075" y="469900"/>
            <a:ext cx="69342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4. Resumen </a:t>
            </a:r>
            <a:r>
              <a:rPr lang="es-ES_tradnl" sz="2800" b="1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Narrativo </a:t>
            </a:r>
            <a:r>
              <a:rPr lang="es-ES_tradnl" sz="2800" b="1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s-ES_tradnl" sz="2800" b="1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Propósito</a:t>
            </a:r>
            <a:endParaRPr lang="es-ES_tradnl" sz="2800" b="1" dirty="0">
              <a:solidFill>
                <a:srgbClr val="1C3F9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2 Rectángulo"/>
          <p:cNvSpPr>
            <a:spLocks noChangeArrowheads="1"/>
          </p:cNvSpPr>
          <p:nvPr/>
        </p:nvSpPr>
        <p:spPr bwMode="auto">
          <a:xfrm>
            <a:off x="430213" y="5121275"/>
            <a:ext cx="84629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lvl="2" algn="just">
              <a:buClr>
                <a:srgbClr val="FF9900"/>
              </a:buClr>
              <a:buSzPct val="80000"/>
              <a:defRPr/>
            </a:pPr>
            <a:r>
              <a:rPr lang="es-MX" sz="1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Es la aportación </a:t>
            </a:r>
            <a:r>
              <a:rPr lang="es-MX" sz="18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específica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 a la solución del problema</a:t>
            </a:r>
          </a:p>
          <a:p>
            <a:pPr marL="0" lvl="2" algn="just">
              <a:buClr>
                <a:srgbClr val="FF9900"/>
              </a:buClr>
              <a:buSzPct val="80000"/>
              <a:defRPr/>
            </a:pPr>
            <a:r>
              <a:rPr lang="es-MX" sz="1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Cada programa debe tener </a:t>
            </a:r>
            <a:r>
              <a:rPr lang="es-MX" sz="18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un solo propósito</a:t>
            </a:r>
          </a:p>
          <a:p>
            <a:pPr marL="0" lvl="2" algn="just">
              <a:buClr>
                <a:srgbClr val="FF9900"/>
              </a:buClr>
              <a:buSzPct val="80000"/>
              <a:defRPr/>
            </a:pPr>
            <a:r>
              <a:rPr lang="es-MX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Se expresa como algo logrado</a:t>
            </a:r>
          </a:p>
          <a:p>
            <a:pPr marL="0" lvl="2" algn="just">
              <a:buClr>
                <a:srgbClr val="FF9900"/>
              </a:buClr>
              <a:buSzPct val="80000"/>
              <a:defRPr/>
            </a:pPr>
            <a:r>
              <a:rPr lang="es-MX" sz="1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Normalmente tiene una estrecha relación con el nombre del programa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935596" y="2351981"/>
          <a:ext cx="8208404" cy="2712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3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372686E-C1BC-4639-88D7-92719EA8017E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2124075" y="469900"/>
            <a:ext cx="69342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4. Resumen </a:t>
            </a:r>
            <a:r>
              <a:rPr lang="es-ES_tradnl" sz="2800" b="1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Narrativo </a:t>
            </a:r>
            <a:r>
              <a:rPr lang="es-ES_tradnl" sz="2800" b="1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s-ES_tradnl" sz="2800" b="1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 Componentes</a:t>
            </a:r>
            <a:endParaRPr lang="es-ES_tradnl" sz="3200" b="1" dirty="0">
              <a:solidFill>
                <a:srgbClr val="1C3F9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03238" y="1196975"/>
            <a:ext cx="8353425" cy="930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Clr>
                <a:srgbClr val="FF9900"/>
              </a:buClr>
              <a:buSzPct val="80000"/>
              <a:defRPr/>
            </a:pPr>
            <a:r>
              <a:rPr lang="es-MX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Componentes: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Son los bienes y/o servicios que produce o entrega el programa para cumplir con su propósito </a:t>
            </a:r>
          </a:p>
          <a:p>
            <a:pPr marL="266700" indent="-266700" algn="just">
              <a:buClr>
                <a:srgbClr val="FF9900"/>
              </a:buClr>
              <a:buSzPct val="80000"/>
              <a:defRPr/>
            </a:pPr>
            <a:endParaRPr lang="es-MX" sz="1050" dirty="0">
              <a:latin typeface="Futura Lt" pitchFamily="34" charset="0"/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863588" y="1808820"/>
          <a:ext cx="8136904" cy="2700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82" name="8 Rectángulo"/>
          <p:cNvSpPr>
            <a:spLocks noChangeArrowheads="1"/>
          </p:cNvSpPr>
          <p:nvPr/>
        </p:nvSpPr>
        <p:spPr bwMode="auto">
          <a:xfrm>
            <a:off x="503238" y="4627563"/>
            <a:ext cx="8389937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buClr>
                <a:srgbClr val="FF9900"/>
              </a:buClr>
              <a:buSzPct val="80000"/>
              <a:defRPr/>
            </a:pPr>
            <a:r>
              <a:rPr lang="es-ES" sz="1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Están dirigidos al beneficiario final (</a:t>
            </a:r>
            <a:r>
              <a:rPr lang="es-ES" sz="1800" u="sng" dirty="0">
                <a:latin typeface="Arial" pitchFamily="34" charset="0"/>
                <a:cs typeface="Arial" pitchFamily="34" charset="0"/>
              </a:rPr>
              <a:t>población objetivo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) o en algunos casos, a beneficiarios intermedios</a:t>
            </a:r>
          </a:p>
          <a:p>
            <a:pPr algn="just">
              <a:buClr>
                <a:srgbClr val="FF9900"/>
              </a:buClr>
              <a:buSzPct val="80000"/>
              <a:defRPr/>
            </a:pPr>
            <a:r>
              <a:rPr lang="es-ES" sz="1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No es una etapa en el proceso de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producción o entrega de los bienes y/o servicios</a:t>
            </a:r>
          </a:p>
          <a:p>
            <a:pPr algn="just">
              <a:buClr>
                <a:srgbClr val="FF9900"/>
              </a:buClr>
              <a:buSzPct val="80000"/>
              <a:defRPr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Deben ser los </a:t>
            </a:r>
            <a:r>
              <a:rPr lang="es-ES" sz="1800" b="1" u="sng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necesarios </a:t>
            </a:r>
            <a:r>
              <a:rPr lang="es-ES" sz="18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ES" sz="1800" b="1" i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y “suficientes”) 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para lograr el propósito</a:t>
            </a:r>
          </a:p>
          <a:p>
            <a:pPr algn="just">
              <a:buClr>
                <a:srgbClr val="FF9900"/>
              </a:buClr>
              <a:buSzPct val="80000"/>
              <a:defRPr/>
            </a:pP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3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904339-FCB3-4773-A363-742CAF60C881}" type="slidenum">
              <a:rPr lang="es-ES" smtClean="0"/>
              <a:pPr/>
              <a:t>6</a:t>
            </a:fld>
            <a:endParaRPr lang="es-ES" smtClean="0"/>
          </a:p>
        </p:txBody>
      </p:sp>
      <p:sp>
        <p:nvSpPr>
          <p:cNvPr id="24579" name="4 Rectángulo"/>
          <p:cNvSpPr>
            <a:spLocks noChangeArrowheads="1"/>
          </p:cNvSpPr>
          <p:nvPr/>
        </p:nvSpPr>
        <p:spPr bwMode="auto">
          <a:xfrm>
            <a:off x="409575" y="1274763"/>
            <a:ext cx="84836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FF9900"/>
              </a:buClr>
              <a:buSzPct val="80000"/>
            </a:pPr>
            <a:r>
              <a:rPr lang="es-MX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Actividades:</a:t>
            </a:r>
            <a:r>
              <a:rPr lang="es-MX" sz="2000" dirty="0">
                <a:latin typeface="Futura Lt" pitchFamily="34" charset="0"/>
              </a:rPr>
              <a:t>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Son las principales tareas que se deben cumplir para el logro de cada uno de los componentes del programa.</a:t>
            </a:r>
            <a:endParaRPr lang="es-MX" sz="1600" b="1" dirty="0">
              <a:latin typeface="Futura Lt" pitchFamily="34" charset="0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2124075" y="469900"/>
            <a:ext cx="69342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4. Resumen Narrativo </a:t>
            </a:r>
            <a:r>
              <a:rPr lang="es-ES_tradnl" sz="2800" b="1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s-ES_tradnl" sz="2800" b="1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Actividades</a:t>
            </a:r>
            <a:endParaRPr lang="es-ES_tradnl" sz="3200" b="1" dirty="0">
              <a:solidFill>
                <a:srgbClr val="1C3F9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1 Rectángulo"/>
          <p:cNvSpPr>
            <a:spLocks noChangeArrowheads="1"/>
          </p:cNvSpPr>
          <p:nvPr/>
        </p:nvSpPr>
        <p:spPr bwMode="auto">
          <a:xfrm>
            <a:off x="555625" y="5591175"/>
            <a:ext cx="8301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lvl="1">
              <a:buClr>
                <a:srgbClr val="FF9900"/>
              </a:buClr>
              <a:buSzPct val="80000"/>
              <a:defRPr/>
            </a:pPr>
            <a:r>
              <a:rPr lang="es-MX" sz="1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Deben enlistarse en orden cronológico, agruparse por componente e incluir los insumos principales con los que se cuenta para realizarlas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618207654"/>
              </p:ext>
            </p:extLst>
          </p:nvPr>
        </p:nvGraphicFramePr>
        <p:xfrm>
          <a:off x="539552" y="2024843"/>
          <a:ext cx="8388932" cy="3481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4"/>
          <p:cNvSpPr>
            <a:spLocks noChangeShapeType="1"/>
          </p:cNvSpPr>
          <p:nvPr/>
        </p:nvSpPr>
        <p:spPr bwMode="auto">
          <a:xfrm>
            <a:off x="1127125" y="6781800"/>
            <a:ext cx="1143000" cy="0"/>
          </a:xfrm>
          <a:prstGeom prst="line">
            <a:avLst/>
          </a:prstGeom>
          <a:noFill/>
          <a:ln w="57150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aphicFrame>
        <p:nvGraphicFramePr>
          <p:cNvPr id="96320" name="Group 64"/>
          <p:cNvGraphicFramePr>
            <a:graphicFrameLocks noGrp="1"/>
          </p:cNvGraphicFramePr>
          <p:nvPr>
            <p:ph idx="1"/>
          </p:nvPr>
        </p:nvGraphicFramePr>
        <p:xfrm>
          <a:off x="2417734" y="1566837"/>
          <a:ext cx="2164001" cy="4605339"/>
        </p:xfrm>
        <a:graphic>
          <a:graphicData uri="http://schemas.openxmlformats.org/drawingml/2006/table">
            <a:tbl>
              <a:tblPr/>
              <a:tblGrid>
                <a:gridCol w="2164001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OBJETIVOS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(Impactos)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1027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PROPÓSITO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(Resultados)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COMPONENTES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(Productos)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ACTIVIDADES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(Procesos)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0" name="19 Grupo"/>
          <p:cNvGrpSpPr/>
          <p:nvPr/>
        </p:nvGrpSpPr>
        <p:grpSpPr>
          <a:xfrm>
            <a:off x="847674" y="1566837"/>
            <a:ext cx="1512888" cy="4154501"/>
            <a:chOff x="611187" y="1506524"/>
            <a:chExt cx="1512888" cy="4154501"/>
          </a:xfrm>
        </p:grpSpPr>
        <p:sp>
          <p:nvSpPr>
            <p:cNvPr id="25649" name="Freeform 69"/>
            <p:cNvSpPr>
              <a:spLocks/>
            </p:cNvSpPr>
            <p:nvPr/>
          </p:nvSpPr>
          <p:spPr bwMode="auto">
            <a:xfrm>
              <a:off x="1463675" y="4652963"/>
              <a:ext cx="660400" cy="1008062"/>
            </a:xfrm>
            <a:custGeom>
              <a:avLst/>
              <a:gdLst>
                <a:gd name="T0" fmla="*/ 2147483647 w 416"/>
                <a:gd name="T1" fmla="*/ 2147483647 h 635"/>
                <a:gd name="T2" fmla="*/ 2147483647 w 416"/>
                <a:gd name="T3" fmla="*/ 2147483647 h 635"/>
                <a:gd name="T4" fmla="*/ 2147483647 w 416"/>
                <a:gd name="T5" fmla="*/ 2147483647 h 635"/>
                <a:gd name="T6" fmla="*/ 2147483647 w 416"/>
                <a:gd name="T7" fmla="*/ 0 h 6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6"/>
                <a:gd name="T13" fmla="*/ 0 h 635"/>
                <a:gd name="T14" fmla="*/ 416 w 416"/>
                <a:gd name="T15" fmla="*/ 635 h 6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6" h="635">
                  <a:moveTo>
                    <a:pt x="416" y="635"/>
                  </a:moveTo>
                  <a:cubicBezTo>
                    <a:pt x="261" y="559"/>
                    <a:pt x="106" y="483"/>
                    <a:pt x="53" y="408"/>
                  </a:cubicBezTo>
                  <a:cubicBezTo>
                    <a:pt x="0" y="333"/>
                    <a:pt x="37" y="250"/>
                    <a:pt x="98" y="182"/>
                  </a:cubicBezTo>
                  <a:cubicBezTo>
                    <a:pt x="159" y="114"/>
                    <a:pt x="363" y="30"/>
                    <a:pt x="416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50" name="Freeform 70"/>
            <p:cNvSpPr>
              <a:spLocks/>
            </p:cNvSpPr>
            <p:nvPr/>
          </p:nvSpPr>
          <p:spPr bwMode="auto">
            <a:xfrm>
              <a:off x="1403350" y="3573463"/>
              <a:ext cx="660400" cy="1008062"/>
            </a:xfrm>
            <a:custGeom>
              <a:avLst/>
              <a:gdLst>
                <a:gd name="T0" fmla="*/ 2147483647 w 416"/>
                <a:gd name="T1" fmla="*/ 2147483647 h 635"/>
                <a:gd name="T2" fmla="*/ 2147483647 w 416"/>
                <a:gd name="T3" fmla="*/ 2147483647 h 635"/>
                <a:gd name="T4" fmla="*/ 2147483647 w 416"/>
                <a:gd name="T5" fmla="*/ 2147483647 h 635"/>
                <a:gd name="T6" fmla="*/ 2147483647 w 416"/>
                <a:gd name="T7" fmla="*/ 0 h 6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6"/>
                <a:gd name="T13" fmla="*/ 0 h 635"/>
                <a:gd name="T14" fmla="*/ 416 w 416"/>
                <a:gd name="T15" fmla="*/ 635 h 6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6" h="635">
                  <a:moveTo>
                    <a:pt x="416" y="635"/>
                  </a:moveTo>
                  <a:cubicBezTo>
                    <a:pt x="261" y="559"/>
                    <a:pt x="106" y="483"/>
                    <a:pt x="53" y="408"/>
                  </a:cubicBezTo>
                  <a:cubicBezTo>
                    <a:pt x="0" y="333"/>
                    <a:pt x="37" y="250"/>
                    <a:pt x="98" y="182"/>
                  </a:cubicBezTo>
                  <a:cubicBezTo>
                    <a:pt x="159" y="114"/>
                    <a:pt x="363" y="30"/>
                    <a:pt x="416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51" name="Freeform 71"/>
            <p:cNvSpPr>
              <a:spLocks/>
            </p:cNvSpPr>
            <p:nvPr/>
          </p:nvSpPr>
          <p:spPr bwMode="auto">
            <a:xfrm>
              <a:off x="1403350" y="2492375"/>
              <a:ext cx="660400" cy="1008063"/>
            </a:xfrm>
            <a:custGeom>
              <a:avLst/>
              <a:gdLst>
                <a:gd name="T0" fmla="*/ 2147483647 w 416"/>
                <a:gd name="T1" fmla="*/ 2147483647 h 635"/>
                <a:gd name="T2" fmla="*/ 2147483647 w 416"/>
                <a:gd name="T3" fmla="*/ 2147483647 h 635"/>
                <a:gd name="T4" fmla="*/ 2147483647 w 416"/>
                <a:gd name="T5" fmla="*/ 2147483647 h 635"/>
                <a:gd name="T6" fmla="*/ 2147483647 w 416"/>
                <a:gd name="T7" fmla="*/ 0 h 6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6"/>
                <a:gd name="T13" fmla="*/ 0 h 635"/>
                <a:gd name="T14" fmla="*/ 416 w 416"/>
                <a:gd name="T15" fmla="*/ 635 h 6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6" h="635">
                  <a:moveTo>
                    <a:pt x="416" y="635"/>
                  </a:moveTo>
                  <a:cubicBezTo>
                    <a:pt x="261" y="559"/>
                    <a:pt x="106" y="483"/>
                    <a:pt x="53" y="408"/>
                  </a:cubicBezTo>
                  <a:cubicBezTo>
                    <a:pt x="0" y="333"/>
                    <a:pt x="37" y="250"/>
                    <a:pt x="98" y="182"/>
                  </a:cubicBezTo>
                  <a:cubicBezTo>
                    <a:pt x="159" y="114"/>
                    <a:pt x="363" y="30"/>
                    <a:pt x="416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52" name="Rectangle 75"/>
            <p:cNvSpPr>
              <a:spLocks noChangeArrowheads="1"/>
            </p:cNvSpPr>
            <p:nvPr/>
          </p:nvSpPr>
          <p:spPr bwMode="auto">
            <a:xfrm>
              <a:off x="611187" y="1506524"/>
              <a:ext cx="1512887" cy="72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b="1" dirty="0">
                  <a:latin typeface="Arial Narrow" pitchFamily="34" charset="0"/>
                </a:rPr>
                <a:t>PARA QUÉ?</a:t>
              </a:r>
              <a:endParaRPr lang="es-ES" b="1" dirty="0">
                <a:latin typeface="Arial Narrow" pitchFamily="34" charset="0"/>
              </a:endParaRPr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263466" y="2297097"/>
            <a:ext cx="1393886" cy="4152947"/>
            <a:chOff x="15750" y="2382835"/>
            <a:chExt cx="1393886" cy="4152947"/>
          </a:xfrm>
        </p:grpSpPr>
        <p:sp>
          <p:nvSpPr>
            <p:cNvPr id="25653" name="Freeform 79"/>
            <p:cNvSpPr>
              <a:spLocks/>
            </p:cNvSpPr>
            <p:nvPr/>
          </p:nvSpPr>
          <p:spPr bwMode="auto">
            <a:xfrm>
              <a:off x="257111" y="2382835"/>
              <a:ext cx="1081087" cy="1152525"/>
            </a:xfrm>
            <a:custGeom>
              <a:avLst/>
              <a:gdLst>
                <a:gd name="T0" fmla="*/ 2147483647 w 733"/>
                <a:gd name="T1" fmla="*/ 0 h 726"/>
                <a:gd name="T2" fmla="*/ 2147483647 w 733"/>
                <a:gd name="T3" fmla="*/ 2147483647 h 726"/>
                <a:gd name="T4" fmla="*/ 2147483647 w 733"/>
                <a:gd name="T5" fmla="*/ 2147483647 h 726"/>
                <a:gd name="T6" fmla="*/ 2147483647 w 733"/>
                <a:gd name="T7" fmla="*/ 2147483647 h 7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3"/>
                <a:gd name="T13" fmla="*/ 0 h 726"/>
                <a:gd name="T14" fmla="*/ 733 w 733"/>
                <a:gd name="T15" fmla="*/ 726 h 7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3" h="726">
                  <a:moveTo>
                    <a:pt x="733" y="0"/>
                  </a:moveTo>
                  <a:cubicBezTo>
                    <a:pt x="491" y="75"/>
                    <a:pt x="249" y="151"/>
                    <a:pt x="143" y="227"/>
                  </a:cubicBezTo>
                  <a:cubicBezTo>
                    <a:pt x="37" y="303"/>
                    <a:pt x="0" y="371"/>
                    <a:pt x="98" y="454"/>
                  </a:cubicBezTo>
                  <a:cubicBezTo>
                    <a:pt x="196" y="537"/>
                    <a:pt x="627" y="681"/>
                    <a:pt x="733" y="726"/>
                  </a:cubicBezTo>
                </a:path>
              </a:pathLst>
            </a:cu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>
                <a:solidFill>
                  <a:srgbClr val="1C3F94"/>
                </a:solidFill>
              </a:endParaRPr>
            </a:p>
          </p:txBody>
        </p:sp>
        <p:sp>
          <p:nvSpPr>
            <p:cNvPr id="25654" name="Freeform 80"/>
            <p:cNvSpPr>
              <a:spLocks/>
            </p:cNvSpPr>
            <p:nvPr/>
          </p:nvSpPr>
          <p:spPr bwMode="auto">
            <a:xfrm>
              <a:off x="257111" y="3606798"/>
              <a:ext cx="1152525" cy="1152525"/>
            </a:xfrm>
            <a:custGeom>
              <a:avLst/>
              <a:gdLst>
                <a:gd name="T0" fmla="*/ 2147483647 w 733"/>
                <a:gd name="T1" fmla="*/ 0 h 726"/>
                <a:gd name="T2" fmla="*/ 2147483647 w 733"/>
                <a:gd name="T3" fmla="*/ 2147483647 h 726"/>
                <a:gd name="T4" fmla="*/ 2147483647 w 733"/>
                <a:gd name="T5" fmla="*/ 2147483647 h 726"/>
                <a:gd name="T6" fmla="*/ 2147483647 w 733"/>
                <a:gd name="T7" fmla="*/ 2147483647 h 7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3"/>
                <a:gd name="T13" fmla="*/ 0 h 726"/>
                <a:gd name="T14" fmla="*/ 733 w 733"/>
                <a:gd name="T15" fmla="*/ 726 h 7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3" h="726">
                  <a:moveTo>
                    <a:pt x="733" y="0"/>
                  </a:moveTo>
                  <a:cubicBezTo>
                    <a:pt x="491" y="75"/>
                    <a:pt x="249" y="151"/>
                    <a:pt x="143" y="227"/>
                  </a:cubicBezTo>
                  <a:cubicBezTo>
                    <a:pt x="37" y="303"/>
                    <a:pt x="0" y="371"/>
                    <a:pt x="98" y="454"/>
                  </a:cubicBezTo>
                  <a:cubicBezTo>
                    <a:pt x="196" y="537"/>
                    <a:pt x="627" y="681"/>
                    <a:pt x="733" y="726"/>
                  </a:cubicBezTo>
                </a:path>
              </a:pathLst>
            </a:cu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>
                <a:solidFill>
                  <a:srgbClr val="1C3F94"/>
                </a:solidFill>
              </a:endParaRPr>
            </a:p>
          </p:txBody>
        </p:sp>
        <p:sp>
          <p:nvSpPr>
            <p:cNvPr id="25655" name="Freeform 81"/>
            <p:cNvSpPr>
              <a:spLocks/>
            </p:cNvSpPr>
            <p:nvPr/>
          </p:nvSpPr>
          <p:spPr bwMode="auto">
            <a:xfrm>
              <a:off x="257111" y="4902198"/>
              <a:ext cx="1152525" cy="1152525"/>
            </a:xfrm>
            <a:custGeom>
              <a:avLst/>
              <a:gdLst>
                <a:gd name="T0" fmla="*/ 2147483647 w 733"/>
                <a:gd name="T1" fmla="*/ 0 h 726"/>
                <a:gd name="T2" fmla="*/ 2147483647 w 733"/>
                <a:gd name="T3" fmla="*/ 2147483647 h 726"/>
                <a:gd name="T4" fmla="*/ 2147483647 w 733"/>
                <a:gd name="T5" fmla="*/ 2147483647 h 726"/>
                <a:gd name="T6" fmla="*/ 2147483647 w 733"/>
                <a:gd name="T7" fmla="*/ 2147483647 h 7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3"/>
                <a:gd name="T13" fmla="*/ 0 h 726"/>
                <a:gd name="T14" fmla="*/ 733 w 733"/>
                <a:gd name="T15" fmla="*/ 726 h 7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3" h="726">
                  <a:moveTo>
                    <a:pt x="733" y="0"/>
                  </a:moveTo>
                  <a:cubicBezTo>
                    <a:pt x="491" y="75"/>
                    <a:pt x="249" y="151"/>
                    <a:pt x="143" y="227"/>
                  </a:cubicBezTo>
                  <a:cubicBezTo>
                    <a:pt x="37" y="303"/>
                    <a:pt x="0" y="371"/>
                    <a:pt x="98" y="454"/>
                  </a:cubicBezTo>
                  <a:cubicBezTo>
                    <a:pt x="196" y="537"/>
                    <a:pt x="627" y="681"/>
                    <a:pt x="733" y="726"/>
                  </a:cubicBezTo>
                </a:path>
              </a:pathLst>
            </a:cu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>
                <a:solidFill>
                  <a:srgbClr val="1C3F94"/>
                </a:solidFill>
              </a:endParaRPr>
            </a:p>
          </p:txBody>
        </p:sp>
        <p:sp>
          <p:nvSpPr>
            <p:cNvPr id="25656" name="Rectangle 82"/>
            <p:cNvSpPr>
              <a:spLocks noChangeArrowheads="1"/>
            </p:cNvSpPr>
            <p:nvPr/>
          </p:nvSpPr>
          <p:spPr bwMode="auto">
            <a:xfrm>
              <a:off x="15750" y="5815057"/>
              <a:ext cx="1223963" cy="72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b="1" dirty="0">
                  <a:solidFill>
                    <a:schemeClr val="accent5">
                      <a:lumMod val="75000"/>
                    </a:schemeClr>
                  </a:solidFill>
                  <a:latin typeface="Arial Narrow" pitchFamily="34" charset="0"/>
                </a:rPr>
                <a:t>CÓMO?</a:t>
              </a:r>
              <a:endParaRPr lang="es-ES" b="1" dirty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</p:grpSp>
      <p:sp>
        <p:nvSpPr>
          <p:cNvPr id="96339" name="Rectangle 83"/>
          <p:cNvSpPr>
            <a:spLocks noChangeArrowheads="1"/>
          </p:cNvSpPr>
          <p:nvPr/>
        </p:nvSpPr>
        <p:spPr bwMode="auto">
          <a:xfrm>
            <a:off x="4352922" y="5181624"/>
            <a:ext cx="4637151" cy="1314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30238" lvl="3" indent="-285750" algn="just">
              <a:lnSpc>
                <a:spcPct val="110000"/>
              </a:lnSpc>
              <a:buFont typeface="Symbol" pitchFamily="18" charset="2"/>
              <a:buNone/>
            </a:pPr>
            <a:r>
              <a:rPr lang="en-US" sz="1800" dirty="0">
                <a:latin typeface="Futura Lt" pitchFamily="34" charset="0"/>
              </a:rPr>
              <a:t>   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Las </a:t>
            </a:r>
            <a:r>
              <a:rPr lang="en-US" sz="1800" dirty="0" err="1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Actividades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son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las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necesarias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suficientes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para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producir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cada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Componente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10000"/>
              </a:lnSpc>
              <a:buFontTx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340" name="Rectangle 84"/>
          <p:cNvSpPr>
            <a:spLocks noChangeArrowheads="1"/>
          </p:cNvSpPr>
          <p:nvPr/>
        </p:nvSpPr>
        <p:spPr bwMode="auto">
          <a:xfrm>
            <a:off x="4438556" y="4122747"/>
            <a:ext cx="4705444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30238" lvl="3" indent="-285750" algn="just">
              <a:lnSpc>
                <a:spcPct val="110000"/>
              </a:lnSpc>
              <a:buFont typeface="Symbol" pitchFamily="18" charset="2"/>
              <a:buNone/>
            </a:pPr>
            <a:r>
              <a:rPr lang="en-US" sz="2000" dirty="0">
                <a:latin typeface="Futura Lt" pitchFamily="34" charset="0"/>
              </a:rPr>
              <a:t>   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Los </a:t>
            </a:r>
            <a:r>
              <a:rPr lang="en-US" sz="1800" dirty="0" err="1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Componentes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son los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necesarios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suficientes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para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lograr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el </a:t>
            </a:r>
            <a:r>
              <a:rPr lang="en-US" sz="1800" dirty="0" err="1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propósito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96341" name="Rectangle 85"/>
          <p:cNvSpPr>
            <a:spLocks noChangeArrowheads="1"/>
          </p:cNvSpPr>
          <p:nvPr/>
        </p:nvSpPr>
        <p:spPr bwMode="auto">
          <a:xfrm>
            <a:off x="4316409" y="3100383"/>
            <a:ext cx="4608514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30238" lvl="3" indent="-285750" algn="just">
              <a:lnSpc>
                <a:spcPct val="110000"/>
              </a:lnSpc>
              <a:buFont typeface="Symbol" pitchFamily="18" charset="2"/>
              <a:buNone/>
            </a:pPr>
            <a:r>
              <a:rPr lang="en-US" sz="2000" dirty="0">
                <a:latin typeface="Futura Lt" pitchFamily="34" charset="0"/>
              </a:rPr>
              <a:t>   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Si se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logra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el </a:t>
            </a:r>
            <a:r>
              <a:rPr lang="en-US" sz="1800" dirty="0" err="1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Propósito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el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programa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contribuirá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al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logro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del </a:t>
            </a:r>
            <a:r>
              <a:rPr lang="en-US" sz="1800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Fin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25645" name="Text Box 5"/>
          <p:cNvSpPr txBox="1">
            <a:spLocks noChangeArrowheads="1"/>
          </p:cNvSpPr>
          <p:nvPr/>
        </p:nvSpPr>
        <p:spPr bwMode="auto">
          <a:xfrm>
            <a:off x="2135188" y="225425"/>
            <a:ext cx="69342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4. Resumen Narrativo</a:t>
            </a:r>
          </a:p>
          <a:p>
            <a:r>
              <a:rPr lang="es-ES_tradnl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Consistencia de la lógica vertical</a:t>
            </a:r>
          </a:p>
        </p:txBody>
      </p:sp>
      <p:sp>
        <p:nvSpPr>
          <p:cNvPr id="22" name="1 Flecha derecha"/>
          <p:cNvSpPr>
            <a:spLocks noChangeArrowheads="1"/>
          </p:cNvSpPr>
          <p:nvPr/>
        </p:nvSpPr>
        <p:spPr bwMode="auto">
          <a:xfrm rot="16200000">
            <a:off x="4246563" y="3284538"/>
            <a:ext cx="793750" cy="6477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s-MX"/>
          </a:p>
        </p:txBody>
      </p:sp>
      <p:sp>
        <p:nvSpPr>
          <p:cNvPr id="23" name="1 Flecha derecha"/>
          <p:cNvSpPr>
            <a:spLocks noChangeArrowheads="1"/>
          </p:cNvSpPr>
          <p:nvPr/>
        </p:nvSpPr>
        <p:spPr bwMode="auto">
          <a:xfrm rot="16200000">
            <a:off x="4246563" y="4283075"/>
            <a:ext cx="793750" cy="6477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s-MX"/>
          </a:p>
        </p:txBody>
      </p:sp>
      <p:sp>
        <p:nvSpPr>
          <p:cNvPr id="24" name="1 Flecha derecha"/>
          <p:cNvSpPr>
            <a:spLocks noChangeArrowheads="1"/>
          </p:cNvSpPr>
          <p:nvPr/>
        </p:nvSpPr>
        <p:spPr bwMode="auto">
          <a:xfrm rot="16200000">
            <a:off x="4247357" y="5264944"/>
            <a:ext cx="792162" cy="6477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s-MX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9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39" grpId="0"/>
      <p:bldP spid="96340" grpId="0"/>
      <p:bldP spid="963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3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CC9456-538F-4737-BFC2-73D4E305B0A6}" type="slidenum">
              <a:rPr lang="es-ES" smtClean="0"/>
              <a:pPr/>
              <a:t>8</a:t>
            </a:fld>
            <a:endParaRPr lang="es-ES" smtClean="0"/>
          </a:p>
        </p:txBody>
      </p:sp>
      <p:sp>
        <p:nvSpPr>
          <p:cNvPr id="30724" name="4 Rectángulo"/>
          <p:cNvSpPr>
            <a:spLocks noChangeArrowheads="1"/>
          </p:cNvSpPr>
          <p:nvPr/>
        </p:nvSpPr>
        <p:spPr bwMode="auto">
          <a:xfrm>
            <a:off x="190440" y="1420785"/>
            <a:ext cx="86423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lvl="1" indent="-273050" algn="just">
              <a:buClr>
                <a:schemeClr val="accent1">
                  <a:lumMod val="75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es-MX" sz="2200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Las actividades son las necesarias y suficientes</a:t>
            </a:r>
            <a:r>
              <a:rPr lang="es-MX" sz="22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para producir el </a:t>
            </a:r>
            <a:r>
              <a:rPr lang="es-MX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componente.</a:t>
            </a:r>
          </a:p>
          <a:p>
            <a:pPr marL="450850" lvl="1" indent="-273050" algn="just">
              <a:buClr>
                <a:schemeClr val="accent1">
                  <a:lumMod val="75000"/>
                </a:schemeClr>
              </a:buClr>
              <a:buSzPct val="60000"/>
              <a:buFont typeface="Wingdings" pitchFamily="2" charset="2"/>
              <a:buChar char="q"/>
              <a:defRPr/>
            </a:pPr>
            <a:endParaRPr lang="es-MX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0850" lvl="1" indent="-273050" algn="just">
              <a:buClr>
                <a:schemeClr val="accent1">
                  <a:lumMod val="75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es-MX" sz="2200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Los componentes son los necesarios y suficientes </a:t>
            </a:r>
            <a:r>
              <a:rPr lang="es-MX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para lograr el </a:t>
            </a:r>
            <a:r>
              <a:rPr lang="es-MX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propósito.</a:t>
            </a:r>
          </a:p>
          <a:p>
            <a:pPr marL="450850" lvl="1" indent="-273050" algn="just">
              <a:buClr>
                <a:schemeClr val="accent1">
                  <a:lumMod val="75000"/>
                </a:schemeClr>
              </a:buClr>
              <a:buSzPct val="60000"/>
              <a:buFont typeface="Wingdings" pitchFamily="2" charset="2"/>
              <a:buChar char="q"/>
              <a:defRPr/>
            </a:pPr>
            <a:endParaRPr lang="es-MX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0850" lvl="1" indent="-273050" algn="just">
              <a:buClr>
                <a:schemeClr val="accent1">
                  <a:lumMod val="75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es-MX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 se </a:t>
            </a:r>
            <a:r>
              <a:rPr lang="es-MX" sz="2200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logra el propósito</a:t>
            </a:r>
            <a:r>
              <a:rPr lang="es-MX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debería resultar en la </a:t>
            </a:r>
            <a:r>
              <a:rPr lang="es-MX" sz="2200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contribución del </a:t>
            </a:r>
            <a:r>
              <a:rPr lang="es-MX" sz="2200" dirty="0" smtClean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fin.</a:t>
            </a:r>
          </a:p>
          <a:p>
            <a:pPr marL="450850" lvl="1" indent="-273050" algn="just">
              <a:buClr>
                <a:schemeClr val="accent1">
                  <a:lumMod val="75000"/>
                </a:schemeClr>
              </a:buClr>
              <a:buSzPct val="60000"/>
              <a:buFont typeface="Wingdings" pitchFamily="2" charset="2"/>
              <a:buChar char="q"/>
              <a:defRPr/>
            </a:pPr>
            <a:endParaRPr lang="es-MX" sz="2200" dirty="0">
              <a:solidFill>
                <a:srgbClr val="1C3F94"/>
              </a:solidFill>
              <a:latin typeface="Arial" pitchFamily="34" charset="0"/>
              <a:cs typeface="Arial" pitchFamily="34" charset="0"/>
            </a:endParaRPr>
          </a:p>
          <a:p>
            <a:pPr marL="450850" lvl="1" indent="-273050" algn="just">
              <a:buClr>
                <a:schemeClr val="accent1">
                  <a:lumMod val="75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es-MX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Estén claramente definidos, no deben existir ambigüedades y múltiples </a:t>
            </a:r>
            <a:r>
              <a:rPr lang="es-MX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objetivos.</a:t>
            </a:r>
          </a:p>
          <a:p>
            <a:pPr marL="450850" lvl="1" indent="-273050" algn="just">
              <a:buClr>
                <a:schemeClr val="accent1">
                  <a:lumMod val="75000"/>
                </a:schemeClr>
              </a:buClr>
              <a:buSzPct val="60000"/>
              <a:buFont typeface="Wingdings" pitchFamily="2" charset="2"/>
              <a:buChar char="q"/>
              <a:defRPr/>
            </a:pPr>
            <a:endParaRPr lang="es-MX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0850" lvl="1" indent="-273050" algn="just">
              <a:buClr>
                <a:schemeClr val="accent1">
                  <a:lumMod val="75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es-MX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Todos los (“involucrados”) deben entender lo mismo por cada nivel </a:t>
            </a:r>
            <a:r>
              <a:rPr lang="es-MX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especificado.</a:t>
            </a:r>
            <a:endParaRPr lang="es-MX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2135188" y="225425"/>
            <a:ext cx="69342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4. Resumen Narrativo</a:t>
            </a:r>
          </a:p>
          <a:p>
            <a:r>
              <a:rPr lang="es-ES_tradnl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Consistencia de la lógica vertical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9D5957-E19E-4B1B-BFF3-72DECB4A14B6}" type="slidenum">
              <a:rPr lang="es-ES" smtClean="0"/>
              <a:pPr/>
              <a:t>9</a:t>
            </a:fld>
            <a:endParaRPr lang="es-ES" smtClean="0"/>
          </a:p>
        </p:txBody>
      </p:sp>
      <p:grpSp>
        <p:nvGrpSpPr>
          <p:cNvPr id="27651" name="1 Grupo"/>
          <p:cNvGrpSpPr>
            <a:grpSpLocks/>
          </p:cNvGrpSpPr>
          <p:nvPr/>
        </p:nvGrpSpPr>
        <p:grpSpPr bwMode="auto">
          <a:xfrm>
            <a:off x="14288" y="3603625"/>
            <a:ext cx="5457825" cy="2871788"/>
            <a:chOff x="973659" y="2060848"/>
            <a:chExt cx="7407160" cy="4420505"/>
          </a:xfrm>
        </p:grpSpPr>
        <p:pic>
          <p:nvPicPr>
            <p:cNvPr id="27679" name="Picture 4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59" y="3940547"/>
              <a:ext cx="4629150" cy="161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680" name="Picture 4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47664" y="5481228"/>
              <a:ext cx="3629025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681" name="Picture 4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868144" y="3869603"/>
              <a:ext cx="2352675" cy="790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682" name="Picture 4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847170" y="4500152"/>
              <a:ext cx="2533649" cy="1962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683" name="Picture 5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00362" y="2060848"/>
              <a:ext cx="3343275" cy="70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684" name="Picture 5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127085" y="2758414"/>
              <a:ext cx="7019925" cy="1181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7652" name="2 Grupo"/>
          <p:cNvGrpSpPr>
            <a:grpSpLocks/>
          </p:cNvGrpSpPr>
          <p:nvPr/>
        </p:nvGrpSpPr>
        <p:grpSpPr bwMode="auto">
          <a:xfrm>
            <a:off x="192088" y="944563"/>
            <a:ext cx="5116512" cy="2659062"/>
            <a:chOff x="1126847" y="-23961"/>
            <a:chExt cx="7150355" cy="3638550"/>
          </a:xfrm>
        </p:grpSpPr>
        <p:pic>
          <p:nvPicPr>
            <p:cNvPr id="27676" name="Picture 5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126847" y="2719239"/>
              <a:ext cx="6981825" cy="895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677" name="Picture 53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157017" y="1366689"/>
              <a:ext cx="2047875" cy="1352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678" name="Picture 5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752827" y="-23961"/>
              <a:ext cx="4524375" cy="274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7653" name="Group 4"/>
          <p:cNvGrpSpPr>
            <a:grpSpLocks/>
          </p:cNvGrpSpPr>
          <p:nvPr/>
        </p:nvGrpSpPr>
        <p:grpSpPr bwMode="auto">
          <a:xfrm>
            <a:off x="6018213" y="1716088"/>
            <a:ext cx="2751137" cy="3795712"/>
            <a:chOff x="3380" y="2819"/>
            <a:chExt cx="892" cy="1104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3380" y="2819"/>
              <a:ext cx="551" cy="27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Fin</a:t>
              </a:r>
            </a:p>
          </p:txBody>
        </p:sp>
        <p:grpSp>
          <p:nvGrpSpPr>
            <p:cNvPr id="27660" name="Group 6"/>
            <p:cNvGrpSpPr>
              <a:grpSpLocks/>
            </p:cNvGrpSpPr>
            <p:nvPr/>
          </p:nvGrpSpPr>
          <p:grpSpPr bwMode="auto">
            <a:xfrm>
              <a:off x="3930" y="2819"/>
              <a:ext cx="342" cy="1104"/>
              <a:chOff x="3930" y="2819"/>
              <a:chExt cx="1658" cy="1104"/>
            </a:xfrm>
          </p:grpSpPr>
          <p:sp>
            <p:nvSpPr>
              <p:cNvPr id="23" name="Rectangle 7"/>
              <p:cNvSpPr>
                <a:spLocks noChangeArrowheads="1"/>
              </p:cNvSpPr>
              <p:nvPr/>
            </p:nvSpPr>
            <p:spPr bwMode="auto">
              <a:xfrm>
                <a:off x="4485" y="3095"/>
                <a:ext cx="551" cy="2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  <p:sp>
            <p:nvSpPr>
              <p:cNvPr id="24" name="Rectangle 8"/>
              <p:cNvSpPr>
                <a:spLocks noChangeArrowheads="1"/>
              </p:cNvSpPr>
              <p:nvPr/>
            </p:nvSpPr>
            <p:spPr bwMode="auto">
              <a:xfrm>
                <a:off x="5037" y="3095"/>
                <a:ext cx="551" cy="2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  <p:sp>
            <p:nvSpPr>
              <p:cNvPr id="25" name="Rectangle 9"/>
              <p:cNvSpPr>
                <a:spLocks noChangeArrowheads="1"/>
              </p:cNvSpPr>
              <p:nvPr/>
            </p:nvSpPr>
            <p:spPr bwMode="auto">
              <a:xfrm>
                <a:off x="4485" y="3647"/>
                <a:ext cx="551" cy="2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  <p:sp>
            <p:nvSpPr>
              <p:cNvPr id="26" name="Rectangle 10"/>
              <p:cNvSpPr>
                <a:spLocks noChangeArrowheads="1"/>
              </p:cNvSpPr>
              <p:nvPr/>
            </p:nvSpPr>
            <p:spPr bwMode="auto">
              <a:xfrm>
                <a:off x="5037" y="3647"/>
                <a:ext cx="551" cy="2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  <p:sp>
            <p:nvSpPr>
              <p:cNvPr id="27" name="Rectangle 11"/>
              <p:cNvSpPr>
                <a:spLocks noChangeArrowheads="1"/>
              </p:cNvSpPr>
              <p:nvPr/>
            </p:nvSpPr>
            <p:spPr bwMode="auto">
              <a:xfrm>
                <a:off x="4485" y="3371"/>
                <a:ext cx="551" cy="2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  <p:sp>
            <p:nvSpPr>
              <p:cNvPr id="28" name="Rectangle 12"/>
              <p:cNvSpPr>
                <a:spLocks noChangeArrowheads="1"/>
              </p:cNvSpPr>
              <p:nvPr/>
            </p:nvSpPr>
            <p:spPr bwMode="auto">
              <a:xfrm>
                <a:off x="5037" y="3371"/>
                <a:ext cx="551" cy="2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  <p:sp>
            <p:nvSpPr>
              <p:cNvPr id="29" name="Rectangle 13"/>
              <p:cNvSpPr>
                <a:spLocks noChangeArrowheads="1"/>
              </p:cNvSpPr>
              <p:nvPr/>
            </p:nvSpPr>
            <p:spPr bwMode="auto">
              <a:xfrm>
                <a:off x="3931" y="3095"/>
                <a:ext cx="551" cy="2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  <p:sp>
            <p:nvSpPr>
              <p:cNvPr id="30" name="Rectangle 14"/>
              <p:cNvSpPr>
                <a:spLocks noChangeArrowheads="1"/>
              </p:cNvSpPr>
              <p:nvPr/>
            </p:nvSpPr>
            <p:spPr bwMode="auto">
              <a:xfrm>
                <a:off x="4485" y="2819"/>
                <a:ext cx="551" cy="2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  <p:sp>
            <p:nvSpPr>
              <p:cNvPr id="31" name="Rectangle 15"/>
              <p:cNvSpPr>
                <a:spLocks noChangeArrowheads="1"/>
              </p:cNvSpPr>
              <p:nvPr/>
            </p:nvSpPr>
            <p:spPr bwMode="auto">
              <a:xfrm>
                <a:off x="5037" y="2819"/>
                <a:ext cx="551" cy="2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  <p:sp>
            <p:nvSpPr>
              <p:cNvPr id="32" name="Rectangle 16"/>
              <p:cNvSpPr>
                <a:spLocks noChangeArrowheads="1"/>
              </p:cNvSpPr>
              <p:nvPr/>
            </p:nvSpPr>
            <p:spPr bwMode="auto">
              <a:xfrm>
                <a:off x="3931" y="2819"/>
                <a:ext cx="551" cy="2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  <p:sp>
            <p:nvSpPr>
              <p:cNvPr id="33" name="Rectangle 17"/>
              <p:cNvSpPr>
                <a:spLocks noChangeArrowheads="1"/>
              </p:cNvSpPr>
              <p:nvPr/>
            </p:nvSpPr>
            <p:spPr bwMode="auto">
              <a:xfrm>
                <a:off x="3931" y="3610"/>
                <a:ext cx="551" cy="313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  <p:sp>
            <p:nvSpPr>
              <p:cNvPr id="34" name="Rectangle 18"/>
              <p:cNvSpPr>
                <a:spLocks noChangeArrowheads="1"/>
              </p:cNvSpPr>
              <p:nvPr/>
            </p:nvSpPr>
            <p:spPr bwMode="auto">
              <a:xfrm>
                <a:off x="3931" y="3371"/>
                <a:ext cx="551" cy="2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s-CL"/>
              </a:p>
            </p:txBody>
          </p:sp>
        </p:grp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380" y="3095"/>
              <a:ext cx="550" cy="27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Propósito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380" y="3372"/>
              <a:ext cx="551" cy="27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Componentes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380" y="3647"/>
              <a:ext cx="551" cy="27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 b="1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Actividades</a:t>
              </a:r>
            </a:p>
          </p:txBody>
        </p:sp>
      </p:grp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2209800" y="0"/>
            <a:ext cx="69342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4. Resumen Narrativo</a:t>
            </a:r>
          </a:p>
          <a:p>
            <a:r>
              <a:rPr lang="es-ES_tradnl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</a:rPr>
              <a:t>Árbol de objetivos </a:t>
            </a:r>
            <a:r>
              <a:rPr lang="es-ES_tradnl" b="1" dirty="0">
                <a:solidFill>
                  <a:srgbClr val="1C3F94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Resumen Narrativo</a:t>
            </a:r>
            <a:endParaRPr lang="es-ES_tradnl" b="1" dirty="0">
              <a:solidFill>
                <a:srgbClr val="1C3F94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3 Conector recto de flecha"/>
          <p:cNvCxnSpPr/>
          <p:nvPr/>
        </p:nvCxnSpPr>
        <p:spPr bwMode="auto">
          <a:xfrm>
            <a:off x="3689350" y="1947863"/>
            <a:ext cx="2070100" cy="2428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39 Conector recto de flecha"/>
          <p:cNvCxnSpPr/>
          <p:nvPr/>
        </p:nvCxnSpPr>
        <p:spPr bwMode="auto">
          <a:xfrm flipV="1">
            <a:off x="3976688" y="3276600"/>
            <a:ext cx="1927225" cy="4968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41 Conector recto de flecha"/>
          <p:cNvCxnSpPr/>
          <p:nvPr/>
        </p:nvCxnSpPr>
        <p:spPr bwMode="auto">
          <a:xfrm flipV="1">
            <a:off x="1627188" y="4089400"/>
            <a:ext cx="4132262" cy="4000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41 Conector recto de flecha"/>
          <p:cNvCxnSpPr/>
          <p:nvPr/>
        </p:nvCxnSpPr>
        <p:spPr bwMode="auto">
          <a:xfrm flipV="1">
            <a:off x="6840252" y="4221088"/>
            <a:ext cx="0" cy="7200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en blanco">
  <a:themeElements>
    <a:clrScheme name="Personalizado 2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FFFFFF"/>
      </a:hlink>
      <a:folHlink>
        <a:srgbClr val="009999"/>
      </a:folHlink>
    </a:clrScheme>
    <a:fontScheme name="Presentación en blanco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6101</TotalTime>
  <Words>1338</Words>
  <Application>Microsoft Macintosh PowerPoint</Application>
  <PresentationFormat>Presentación en pantalla (4:3)</PresentationFormat>
  <Paragraphs>221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9" baseType="lpstr">
      <vt:lpstr>Arial</vt:lpstr>
      <vt:lpstr>Arial Narrow</vt:lpstr>
      <vt:lpstr>Calibri</vt:lpstr>
      <vt:lpstr>Futura Lt</vt:lpstr>
      <vt:lpstr>Monotype Sorts</vt:lpstr>
      <vt:lpstr>ＭＳ Ｐゴシック</vt:lpstr>
      <vt:lpstr>Symbol</vt:lpstr>
      <vt:lpstr>Times</vt:lpstr>
      <vt:lpstr>Times New Roman</vt:lpstr>
      <vt:lpstr>Wingdings</vt:lpstr>
      <vt:lpstr>Presentación en blanco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Sedesol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Jonathan González</dc:creator>
  <cp:lastModifiedBy>patricio navarro</cp:lastModifiedBy>
  <cp:revision>796</cp:revision>
  <dcterms:created xsi:type="dcterms:W3CDTF">2007-06-13T22:45:12Z</dcterms:created>
  <dcterms:modified xsi:type="dcterms:W3CDTF">2018-09-23T16:36:02Z</dcterms:modified>
</cp:coreProperties>
</file>